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58" r:id="rId5"/>
    <p:sldId id="266" r:id="rId6"/>
    <p:sldId id="261" r:id="rId7"/>
    <p:sldId id="263" r:id="rId8"/>
    <p:sldId id="264" r:id="rId9"/>
    <p:sldId id="265"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260" autoAdjust="0"/>
  </p:normalViewPr>
  <p:slideViewPr>
    <p:cSldViewPr snapToGrid="0">
      <p:cViewPr varScale="1">
        <p:scale>
          <a:sx n="50" d="100"/>
          <a:sy n="50" d="100"/>
        </p:scale>
        <p:origin x="150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74F445-3B29-46E3-AFAA-285368A319AF}" type="datetimeFigureOut">
              <a:rPr lang="ru-RU" smtClean="0"/>
              <a:t>25.04.2024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B4F98-F2F1-41F7-9544-3D0B5AC39AB2}" type="slidenum">
              <a:rPr lang="ru-RU" smtClean="0"/>
              <a:t>‹#›</a:t>
            </a:fld>
            <a:endParaRPr lang="ru-RU"/>
          </a:p>
        </p:txBody>
      </p:sp>
    </p:spTree>
    <p:extLst>
      <p:ext uri="{BB962C8B-B14F-4D97-AF65-F5344CB8AC3E}">
        <p14:creationId xmlns:p14="http://schemas.microsoft.com/office/powerpoint/2010/main" val="173119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Z</a:t>
            </a:r>
            <a:endParaRPr lang="ru-RU" dirty="0"/>
          </a:p>
        </p:txBody>
      </p:sp>
      <p:sp>
        <p:nvSpPr>
          <p:cNvPr id="4" name="Номер слайда 3"/>
          <p:cNvSpPr>
            <a:spLocks noGrp="1"/>
          </p:cNvSpPr>
          <p:nvPr>
            <p:ph type="sldNum" sz="quarter" idx="5"/>
          </p:nvPr>
        </p:nvSpPr>
        <p:spPr/>
        <p:txBody>
          <a:bodyPr/>
          <a:lstStyle/>
          <a:p>
            <a:fld id="{B27B4F98-F2F1-41F7-9544-3D0B5AC39AB2}" type="slidenum">
              <a:rPr lang="ru-RU" smtClean="0"/>
              <a:t>1</a:t>
            </a:fld>
            <a:endParaRPr lang="ru-RU"/>
          </a:p>
        </p:txBody>
      </p:sp>
    </p:spTree>
    <p:extLst>
      <p:ext uri="{BB962C8B-B14F-4D97-AF65-F5344CB8AC3E}">
        <p14:creationId xmlns:p14="http://schemas.microsoft.com/office/powerpoint/2010/main" val="189698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 искали идею для робота, которая была бы необычной с точки зрения конструкции, интересной с точки зрения создания, но в то же время ничем бы не уступала по проходимости другим роботам, созданных на основе колёсной или гусеничной базы. </a:t>
            </a:r>
          </a:p>
          <a:p>
            <a:r>
              <a:rPr lang="ru-RU" dirty="0"/>
              <a:t>В процессе поисков мы наткнулись на видеозапись от </a:t>
            </a:r>
            <a:r>
              <a:rPr lang="ru-RU" dirty="0">
                <a:latin typeface="+mn-lt"/>
              </a:rPr>
              <a:t>компании</a:t>
            </a:r>
            <a:r>
              <a:rPr lang="ru-RU" dirty="0"/>
              <a:t> </a:t>
            </a:r>
            <a:r>
              <a:rPr lang="en-US" sz="1200" b="1" dirty="0">
                <a:latin typeface="GOST Type AU" panose="02000306020200020003" pitchFamily="2" charset="0"/>
              </a:rPr>
              <a:t>Boston Dynamics</a:t>
            </a:r>
            <a:r>
              <a:rPr lang="ru-RU" sz="1200" b="1" dirty="0">
                <a:latin typeface="GOST Type AU" panose="02000306020200020003" pitchFamily="2" charset="0"/>
              </a:rPr>
              <a:t>, </a:t>
            </a:r>
            <a:r>
              <a:rPr lang="ru-RU" sz="1200" b="0" dirty="0">
                <a:latin typeface="+mn-lt"/>
              </a:rPr>
              <a:t>в которой была показана модель робота, использующего 6 вращающихся лапок для передвижения по пересеченной местности. Анализируя видеоматериалы схожих конструкций в интернете, мы поняли, что она не имеет проблем, как минимум, при прохождением препятствий, созданных природой, а это значит, что представленная модель имеет большой потенциал!</a:t>
            </a:r>
            <a:endParaRPr lang="ru-RU" b="0" dirty="0">
              <a:latin typeface="+mn-lt"/>
            </a:endParaRPr>
          </a:p>
        </p:txBody>
      </p:sp>
      <p:sp>
        <p:nvSpPr>
          <p:cNvPr id="4" name="Номер слайда 3"/>
          <p:cNvSpPr>
            <a:spLocks noGrp="1"/>
          </p:cNvSpPr>
          <p:nvPr>
            <p:ph type="sldNum" sz="quarter" idx="5"/>
          </p:nvPr>
        </p:nvSpPr>
        <p:spPr/>
        <p:txBody>
          <a:bodyPr/>
          <a:lstStyle/>
          <a:p>
            <a:fld id="{B27B4F98-F2F1-41F7-9544-3D0B5AC39AB2}" type="slidenum">
              <a:rPr lang="ru-RU" smtClean="0"/>
              <a:t>2</a:t>
            </a:fld>
            <a:endParaRPr lang="ru-RU"/>
          </a:p>
        </p:txBody>
      </p:sp>
    </p:spTree>
    <p:extLst>
      <p:ext uri="{BB962C8B-B14F-4D97-AF65-F5344CB8AC3E}">
        <p14:creationId xmlns:p14="http://schemas.microsoft.com/office/powerpoint/2010/main" val="3304839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Итак, с конструкцией мы определились, но будет ли перемещения достаточно? Конечно же нет! Ведь в нашем мире очень много других функций, например, точный захват предметов, поворот различных ручек и в принципе любое взаимодействие с объектами. А для этого нам нужен манипулятор, который бы мог откланяться на такой угол, который нам потребуется. Воплощением данной идеи стал манипулятор, принцип работы которого основывается на трёх осях двигающихся, приводящихся в движение при помощи вращения трёх моторов</a:t>
            </a:r>
          </a:p>
        </p:txBody>
      </p:sp>
      <p:sp>
        <p:nvSpPr>
          <p:cNvPr id="4" name="Номер слайда 3"/>
          <p:cNvSpPr>
            <a:spLocks noGrp="1"/>
          </p:cNvSpPr>
          <p:nvPr>
            <p:ph type="sldNum" sz="quarter" idx="5"/>
          </p:nvPr>
        </p:nvSpPr>
        <p:spPr/>
        <p:txBody>
          <a:bodyPr/>
          <a:lstStyle/>
          <a:p>
            <a:fld id="{B27B4F98-F2F1-41F7-9544-3D0B5AC39AB2}" type="slidenum">
              <a:rPr lang="ru-RU" smtClean="0"/>
              <a:t>3</a:t>
            </a:fld>
            <a:endParaRPr lang="ru-RU"/>
          </a:p>
        </p:txBody>
      </p:sp>
    </p:spTree>
    <p:extLst>
      <p:ext uri="{BB962C8B-B14F-4D97-AF65-F5344CB8AC3E}">
        <p14:creationId xmlns:p14="http://schemas.microsoft.com/office/powerpoint/2010/main" val="324494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Ходовая база робота имеет возможность переворота.</a:t>
            </a:r>
          </a:p>
          <a:p>
            <a:r>
              <a:rPr lang="ru-RU" dirty="0"/>
              <a:t>И чтобы не лишать робота возможности использовать манипулятор в перевернутом состоянии,</a:t>
            </a:r>
          </a:p>
          <a:p>
            <a:endParaRPr lang="ru-RU" dirty="0"/>
          </a:p>
          <a:p>
            <a:r>
              <a:rPr lang="ru-RU" dirty="0"/>
              <a:t>Мы решили реализовать гибкий манипулятор на основе данной разработки.</a:t>
            </a:r>
          </a:p>
        </p:txBody>
      </p:sp>
      <p:sp>
        <p:nvSpPr>
          <p:cNvPr id="4" name="Номер слайда 3"/>
          <p:cNvSpPr>
            <a:spLocks noGrp="1"/>
          </p:cNvSpPr>
          <p:nvPr>
            <p:ph type="sldNum" sz="quarter" idx="5"/>
          </p:nvPr>
        </p:nvSpPr>
        <p:spPr/>
        <p:txBody>
          <a:bodyPr/>
          <a:lstStyle/>
          <a:p>
            <a:fld id="{0FD56AB7-4786-4D86-A907-9335E5B88F91}" type="slidenum">
              <a:rPr lang="ru-RU" smtClean="0"/>
              <a:t>4</a:t>
            </a:fld>
            <a:endParaRPr lang="ru-RU"/>
          </a:p>
        </p:txBody>
      </p:sp>
    </p:spTree>
    <p:extLst>
      <p:ext uri="{BB962C8B-B14F-4D97-AF65-F5344CB8AC3E}">
        <p14:creationId xmlns:p14="http://schemas.microsoft.com/office/powerpoint/2010/main" val="382935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1.Манипулятор робота состоит из трех натянутых червячных тросов, центрующих их деталей и блока управления манипулятора.</a:t>
            </a:r>
          </a:p>
          <a:p>
            <a:r>
              <a:rPr lang="ru-RU" dirty="0"/>
              <a:t>   Натяжение тросов осуществляется посредством червячной передачи.</a:t>
            </a:r>
          </a:p>
          <a:p>
            <a:endParaRPr lang="ru-RU" dirty="0"/>
          </a:p>
          <a:p>
            <a:r>
              <a:rPr lang="ru-RU" dirty="0"/>
              <a:t>2.Изначально, профиль бусин червячного троса, был спроектирован как зуб соответствующего червяку червячного колеса. </a:t>
            </a:r>
          </a:p>
          <a:p>
            <a:r>
              <a:rPr lang="ru-RU" dirty="0"/>
              <a:t>  В ходе разработки и печати бусин форма профиля претерпевала изменения.</a:t>
            </a:r>
          </a:p>
          <a:p>
            <a:r>
              <a:rPr lang="ru-RU" dirty="0"/>
              <a:t>	После ряда проб и ошибок выяснилось, что печать бусины целиком крайне снижает качество получаемой детали, происходило это 	из-за неравномерной усадки пластика при печати.</a:t>
            </a:r>
          </a:p>
          <a:p>
            <a:r>
              <a:rPr lang="ru-RU" dirty="0"/>
              <a:t>	</a:t>
            </a:r>
          </a:p>
          <a:p>
            <a:r>
              <a:rPr lang="ru-RU" dirty="0"/>
              <a:t>	Сейчас печать бусин производится по половинами, после чего две половины бусины склеиваются и устанавливаются в 	манипулятор.</a:t>
            </a:r>
          </a:p>
          <a:p>
            <a:endParaRPr lang="ru-RU" dirty="0"/>
          </a:p>
          <a:p>
            <a:r>
              <a:rPr lang="ru-RU" dirty="0"/>
              <a:t>3.Собрав первый прототип манипулятора, мы выявили такие ошибки как:</a:t>
            </a:r>
          </a:p>
          <a:p>
            <a:r>
              <a:rPr lang="ru-RU" dirty="0"/>
              <a:t>	Центрующие тросы детали, в том исполнении представляли из себя цилиндры, на собранной конструкции было выявлено, что они сильно ограничивают её гибкость.</a:t>
            </a:r>
          </a:p>
          <a:p>
            <a:r>
              <a:rPr lang="ru-RU" dirty="0"/>
              <a:t>	</a:t>
            </a:r>
          </a:p>
          <a:p>
            <a:r>
              <a:rPr lang="ru-RU" dirty="0"/>
              <a:t>	надо тут добавить про то, что в этих деталях есть пазы, которые не дают детали проворачиваться внутри блока управления, чтобы трос не выходил из зацепления</a:t>
            </a:r>
          </a:p>
          <a:p>
            <a:endParaRPr lang="ru-RU" dirty="0"/>
          </a:p>
          <a:p>
            <a:r>
              <a:rPr lang="ru-RU" dirty="0"/>
              <a:t>4.Проанализировал ошибки и недочеты первой модели, был создан второй прототип.</a:t>
            </a:r>
          </a:p>
          <a:p>
            <a:r>
              <a:rPr lang="ru-RU" dirty="0"/>
              <a:t>  Во втором исполнении манипулятора были внесены такие изменения:</a:t>
            </a:r>
          </a:p>
          <a:p>
            <a:r>
              <a:rPr lang="ru-RU" dirty="0"/>
              <a:t>	Центрующие детали, благодаря их измененной округлой (может найти правильное название этой таблеточной формы) форме обеспечили большую гибкость конструкции,</a:t>
            </a:r>
          </a:p>
          <a:p>
            <a:r>
              <a:rPr lang="ru-RU" dirty="0"/>
              <a:t>	Так как возникал эффект "слоновьей ноги" и первый слой половины бусины растекался больше остальных - профиль бусин, был изменен вручную, что позволило улучшить сцепление червяка с тросом, </a:t>
            </a:r>
          </a:p>
          <a:p>
            <a:r>
              <a:rPr lang="ru-RU" dirty="0"/>
              <a:t>	Во избежание люфта червяка при больших радиальных нагрузках была добавлена центрующая ось,</a:t>
            </a:r>
          </a:p>
          <a:p>
            <a:r>
              <a:rPr lang="ru-RU" dirty="0"/>
              <a:t>	Взяты более мощные моторы.</a:t>
            </a:r>
          </a:p>
        </p:txBody>
      </p:sp>
      <p:sp>
        <p:nvSpPr>
          <p:cNvPr id="4" name="Номер слайда 3"/>
          <p:cNvSpPr>
            <a:spLocks noGrp="1"/>
          </p:cNvSpPr>
          <p:nvPr>
            <p:ph type="sldNum" sz="quarter" idx="5"/>
          </p:nvPr>
        </p:nvSpPr>
        <p:spPr/>
        <p:txBody>
          <a:bodyPr/>
          <a:lstStyle/>
          <a:p>
            <a:fld id="{0FD56AB7-4786-4D86-A907-9335E5B88F91}" type="slidenum">
              <a:rPr lang="ru-RU" smtClean="0"/>
              <a:t>5</a:t>
            </a:fld>
            <a:endParaRPr lang="ru-RU"/>
          </a:p>
        </p:txBody>
      </p:sp>
    </p:spTree>
    <p:extLst>
      <p:ext uri="{BB962C8B-B14F-4D97-AF65-F5344CB8AC3E}">
        <p14:creationId xmlns:p14="http://schemas.microsoft.com/office/powerpoint/2010/main" val="383620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74A47AE-7311-40AE-9FFD-0D305EAB9151}" type="slidenum">
              <a:rPr lang="ru-RU" smtClean="0"/>
              <a:t>6</a:t>
            </a:fld>
            <a:endParaRPr lang="ru-RU"/>
          </a:p>
        </p:txBody>
      </p:sp>
    </p:spTree>
    <p:extLst>
      <p:ext uri="{BB962C8B-B14F-4D97-AF65-F5344CB8AC3E}">
        <p14:creationId xmlns:p14="http://schemas.microsoft.com/office/powerpoint/2010/main" val="812931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Лапчик</a:t>
            </a:r>
            <a:r>
              <a:rPr lang="ru-RU" dirty="0"/>
              <a:t> собран на основе конструкции из металлического профиля для увеличения жёсткости конструкции. Со всех сторон робот облицован металлическими пластинами, к которым крепятся 6 ходовых моторов. В данный момент находится на стадии детализации. Длина и ширина робота были заданы, исходя из размеров манипулятора и количества компонентов, необходимого для корректной работы</a:t>
            </a:r>
            <a:r>
              <a:rPr lang="ru-RU"/>
              <a:t>. </a:t>
            </a:r>
            <a:endParaRPr lang="ru-RU" dirty="0"/>
          </a:p>
        </p:txBody>
      </p:sp>
      <p:sp>
        <p:nvSpPr>
          <p:cNvPr id="4" name="Номер слайда 3"/>
          <p:cNvSpPr>
            <a:spLocks noGrp="1"/>
          </p:cNvSpPr>
          <p:nvPr>
            <p:ph type="sldNum" sz="quarter" idx="5"/>
          </p:nvPr>
        </p:nvSpPr>
        <p:spPr/>
        <p:txBody>
          <a:bodyPr/>
          <a:lstStyle/>
          <a:p>
            <a:fld id="{B27B4F98-F2F1-41F7-9544-3D0B5AC39AB2}" type="slidenum">
              <a:rPr lang="ru-RU" smtClean="0"/>
              <a:t>7</a:t>
            </a:fld>
            <a:endParaRPr lang="ru-RU"/>
          </a:p>
        </p:txBody>
      </p:sp>
    </p:spTree>
    <p:extLst>
      <p:ext uri="{BB962C8B-B14F-4D97-AF65-F5344CB8AC3E}">
        <p14:creationId xmlns:p14="http://schemas.microsoft.com/office/powerpoint/2010/main" val="119177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Скорее всего, материалом для изготовления лапок будут части трубы из твёрдого пластика, вырезанные по заданным размерам. Две центральные лапки отдалены от корпуса при помощи стаканов для моторов, что позволяет уменьшить длину всей модели. При вращении в противоположную сторону появляется возможность преодоления препятствий, где необходимо зацепиться за них, чтобы продолжить движение. А сам корпус абсолютно симметричен, вследствие чего ему не страшны случайные перевороты на противоположную сторону</a:t>
            </a:r>
          </a:p>
        </p:txBody>
      </p:sp>
      <p:sp>
        <p:nvSpPr>
          <p:cNvPr id="4" name="Номер слайда 3"/>
          <p:cNvSpPr>
            <a:spLocks noGrp="1"/>
          </p:cNvSpPr>
          <p:nvPr>
            <p:ph type="sldNum" sz="quarter" idx="5"/>
          </p:nvPr>
        </p:nvSpPr>
        <p:spPr/>
        <p:txBody>
          <a:bodyPr/>
          <a:lstStyle/>
          <a:p>
            <a:fld id="{CE2A715C-2316-4EC2-9110-A6510970E383}" type="slidenum">
              <a:rPr lang="ru-RU" smtClean="0"/>
              <a:t>8</a:t>
            </a:fld>
            <a:endParaRPr lang="ru-RU"/>
          </a:p>
        </p:txBody>
      </p:sp>
    </p:spTree>
    <p:extLst>
      <p:ext uri="{BB962C8B-B14F-4D97-AF65-F5344CB8AC3E}">
        <p14:creationId xmlns:p14="http://schemas.microsoft.com/office/powerpoint/2010/main" val="303448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27B4F98-F2F1-41F7-9544-3D0B5AC39AB2}" type="slidenum">
              <a:rPr lang="ru-RU" smtClean="0"/>
              <a:t>9</a:t>
            </a:fld>
            <a:endParaRPr lang="ru-RU"/>
          </a:p>
        </p:txBody>
      </p:sp>
    </p:spTree>
    <p:extLst>
      <p:ext uri="{BB962C8B-B14F-4D97-AF65-F5344CB8AC3E}">
        <p14:creationId xmlns:p14="http://schemas.microsoft.com/office/powerpoint/2010/main" val="162951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A0ABBD-8F7C-479E-8CB3-94B521ECA0A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312B0D4-1BCD-43FE-9634-8A97CC4FBD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175402B-FAE8-4AEF-B809-44730C28AD7F}"/>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2F981732-D866-4900-B350-E29EED7D7F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6B16598-1E9A-491A-93EB-3AF207F8BF2C}"/>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53811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D797D9-678D-496E-A6B2-75BC1201946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FCC06271-22DF-4405-95A7-5DAD2703430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41E4013-9B10-4D29-B2E8-0B3255EE493C}"/>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C05CB255-CABB-436D-9D65-51CE8B26670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F9B04AC-F850-428E-BFE4-ADADD5E13E83}"/>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3384578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A7BBC2-4A28-4B57-B4A8-2FEDF4F7BB7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0F042FF-D900-4AC1-8BA4-37FA7A20EFD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C539B77-F9DB-43EC-9CB0-F735D1AC8BE1}"/>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CB32DC2E-54FE-4733-B255-A3F55274F0B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6F2FFB2-8FB7-48B5-9219-0B382819F2A8}"/>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428426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C6020-1185-4141-8E86-B0CE71CBF28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7888F64-4FEB-465E-B650-82301684F8F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C884045-2863-452A-BA40-5C7999A28EF9}"/>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F9368204-6C78-477A-845B-5CDA2A1134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39A5AC6-AA30-473A-A2EA-5F0C9114FFB7}"/>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84873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83229-FA8E-4683-9B66-F3EBA25E2A1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B494C8B-FCA4-4BF8-98F1-9AAF0B635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B759F65-75A1-4B7C-8CA9-4CFD6C4B977C}"/>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4313C79D-36EA-48EF-BFC8-A42C3557D2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F0713BD-38C0-4B20-9CDB-EF84A68BAEBE}"/>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32544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CE7A7B-61FE-47D2-961E-3102B6B6E6B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792CA13-515A-472F-B952-6A9B894C5FA4}"/>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F2001A5-55BA-4D87-BC72-8833F3328C6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D7B66B9-C828-466A-AE8F-72DAF1DD9E35}"/>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F71305FE-51C5-4749-B23E-D19E9860667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EA5AE74-8957-4E21-B52E-D61657C9E07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441198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0FA3DF-5878-44F0-9C34-7108C0AFDB7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4B9AC51-C622-420A-8EC2-2E2E7AA00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B1896C1-FFE3-4048-9428-1105EE58EC7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0B779A0-9485-439A-A709-290739BDF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10FCC2B-8F61-457A-AA2A-EEC99A90A69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0CC7C2A-6A05-4FE8-AFC7-C19B57214F98}"/>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8" name="Нижний колонтитул 7">
            <a:extLst>
              <a:ext uri="{FF2B5EF4-FFF2-40B4-BE49-F238E27FC236}">
                <a16:creationId xmlns:a16="http://schemas.microsoft.com/office/drawing/2014/main" id="{CD9B8B29-DDF3-4715-A418-4C065CA2D48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25C4123-E674-42B6-A0AA-85FA05D6710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385228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CA2C72-23A6-4A55-A2C8-B7300CC7D4B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452B2B5-89DE-4D68-B742-8277CB26115F}"/>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4" name="Нижний колонтитул 3">
            <a:extLst>
              <a:ext uri="{FF2B5EF4-FFF2-40B4-BE49-F238E27FC236}">
                <a16:creationId xmlns:a16="http://schemas.microsoft.com/office/drawing/2014/main" id="{EB5C9F48-991D-42C1-98EE-64EB258B25D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2B207C1-37D3-4882-B102-5F3A9663D130}"/>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189991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A03A4BE-EA51-44A8-98E4-D13B952264D6}"/>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3" name="Нижний колонтитул 2">
            <a:extLst>
              <a:ext uri="{FF2B5EF4-FFF2-40B4-BE49-F238E27FC236}">
                <a16:creationId xmlns:a16="http://schemas.microsoft.com/office/drawing/2014/main" id="{05239A0E-9CB4-4912-8B88-F4305C0BF59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6F52881-ABEB-45BD-9CAE-F26BB40FB27F}"/>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199942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ADF31-1C57-4C75-9EFE-518D0BE3A9A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838E9F3-6739-4848-9DBD-A45223EE4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981C9CC-1273-45D7-A1D1-923B50A13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F280CA0-7D81-4F6F-A2B9-889CBE7EEE39}"/>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BCB3F81D-80D1-44E7-9065-9733DBD0888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DAD974-C192-4B88-90E5-02251E6A80FD}"/>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52208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0B88A-764D-484F-997A-34B5329FCC2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663B47A-2268-4CAB-954E-1D0B19C27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4F3FFCD-A62C-451E-8F9D-0D09F2384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FC99D23-EF93-434D-BA92-C313BA042298}"/>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8B820DF4-B66E-4BE9-B883-A51A418E308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85B136-ACC0-473A-BE63-E41EC6D7D95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40995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7BB0D-F96D-4529-B9C1-FFBDBDEC7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90C11C9-E0DF-4D0F-BBD3-96458918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298B2A-4970-403B-B4E9-8645FA1C0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3443ADB1-E9A2-4C81-883C-A8702992E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FCBA69A-1F86-455D-883F-23D439CBE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FFF0D-CB58-4F49-BACA-121C2EEC55D9}" type="slidenum">
              <a:rPr lang="ru-RU" smtClean="0"/>
              <a:t>‹#›</a:t>
            </a:fld>
            <a:endParaRPr lang="ru-RU"/>
          </a:p>
        </p:txBody>
      </p:sp>
    </p:spTree>
    <p:extLst>
      <p:ext uri="{BB962C8B-B14F-4D97-AF65-F5344CB8AC3E}">
        <p14:creationId xmlns:p14="http://schemas.microsoft.com/office/powerpoint/2010/main" val="1123284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553AD7E-60D4-477F-BFB6-969D383DA4BD}"/>
              </a:ext>
            </a:extLst>
          </p:cNvPr>
          <p:cNvPicPr>
            <a:picLocks noChangeAspect="1"/>
          </p:cNvPicPr>
          <p:nvPr/>
        </p:nvPicPr>
        <p:blipFill rotWithShape="1">
          <a:blip r:embed="rId3">
            <a:extLst>
              <a:ext uri="{28A0092B-C50C-407E-A947-70E740481C1C}">
                <a14:useLocalDpi xmlns:a14="http://schemas.microsoft.com/office/drawing/2010/main" val="0"/>
              </a:ext>
            </a:extLst>
          </a:blip>
          <a:srcRect l="2254" t="28783" r="3628"/>
          <a:stretch/>
        </p:blipFill>
        <p:spPr>
          <a:xfrm>
            <a:off x="4238172" y="757578"/>
            <a:ext cx="7953828" cy="4884058"/>
          </a:xfrm>
          <a:prstGeom prst="rect">
            <a:avLst/>
          </a:prstGeom>
        </p:spPr>
      </p:pic>
      <p:sp>
        <p:nvSpPr>
          <p:cNvPr id="2" name="Заголовок 1">
            <a:extLst>
              <a:ext uri="{FF2B5EF4-FFF2-40B4-BE49-F238E27FC236}">
                <a16:creationId xmlns:a16="http://schemas.microsoft.com/office/drawing/2014/main" id="{412AE2B3-B7E3-4F5A-98DB-FEFAB4CB1289}"/>
              </a:ext>
            </a:extLst>
          </p:cNvPr>
          <p:cNvSpPr>
            <a:spLocks noGrp="1"/>
          </p:cNvSpPr>
          <p:nvPr>
            <p:ph type="ctrTitle"/>
          </p:nvPr>
        </p:nvSpPr>
        <p:spPr>
          <a:xfrm>
            <a:off x="239150" y="505275"/>
            <a:ext cx="10241280" cy="1193800"/>
          </a:xfrm>
        </p:spPr>
        <p:txBody>
          <a:bodyPr>
            <a:normAutofit fontScale="90000"/>
          </a:bodyPr>
          <a:lstStyle/>
          <a:p>
            <a:pPr algn="l"/>
            <a:r>
              <a:rPr lang="ru-RU" b="1" dirty="0">
                <a:latin typeface="GOST Type AU" panose="02000306020200020003" pitchFamily="2" charset="0"/>
              </a:rPr>
              <a:t>Шагающая платформа для исследования загроможденной среды</a:t>
            </a:r>
          </a:p>
        </p:txBody>
      </p:sp>
      <p:sp>
        <p:nvSpPr>
          <p:cNvPr id="3" name="Подзаголовок 2">
            <a:extLst>
              <a:ext uri="{FF2B5EF4-FFF2-40B4-BE49-F238E27FC236}">
                <a16:creationId xmlns:a16="http://schemas.microsoft.com/office/drawing/2014/main" id="{316D8B53-C527-4381-BF31-5ECAEBC341D8}"/>
              </a:ext>
            </a:extLst>
          </p:cNvPr>
          <p:cNvSpPr>
            <a:spLocks noGrp="1"/>
          </p:cNvSpPr>
          <p:nvPr>
            <p:ph type="subTitle" idx="1"/>
          </p:nvPr>
        </p:nvSpPr>
        <p:spPr>
          <a:xfrm>
            <a:off x="239150" y="4813755"/>
            <a:ext cx="9144000" cy="1655762"/>
          </a:xfrm>
        </p:spPr>
        <p:txBody>
          <a:bodyPr>
            <a:normAutofit/>
          </a:bodyPr>
          <a:lstStyle/>
          <a:p>
            <a:pPr algn="l"/>
            <a:r>
              <a:rPr lang="ru-RU" sz="4400" dirty="0" err="1">
                <a:latin typeface="GOST Type AU" panose="02000306020200020003" pitchFamily="2" charset="0"/>
              </a:rPr>
              <a:t>Расстриженков</a:t>
            </a:r>
            <a:r>
              <a:rPr lang="ru-RU" sz="4400" dirty="0">
                <a:latin typeface="GOST Type AU" panose="02000306020200020003" pitchFamily="2" charset="0"/>
              </a:rPr>
              <a:t> Иван</a:t>
            </a:r>
          </a:p>
          <a:p>
            <a:pPr algn="l"/>
            <a:r>
              <a:rPr lang="ru-RU" sz="4400" dirty="0">
                <a:latin typeface="GOST Type AU" panose="02000306020200020003" pitchFamily="2" charset="0"/>
              </a:rPr>
              <a:t>Васильев Игорь</a:t>
            </a:r>
          </a:p>
        </p:txBody>
      </p:sp>
    </p:spTree>
    <p:extLst>
      <p:ext uri="{BB962C8B-B14F-4D97-AF65-F5344CB8AC3E}">
        <p14:creationId xmlns:p14="http://schemas.microsoft.com/office/powerpoint/2010/main" val="23101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A51F28-1815-497F-8EB4-F806EA73F9E0}"/>
              </a:ext>
            </a:extLst>
          </p:cNvPr>
          <p:cNvSpPr>
            <a:spLocks noGrp="1"/>
          </p:cNvSpPr>
          <p:nvPr>
            <p:ph type="title"/>
          </p:nvPr>
        </p:nvSpPr>
        <p:spPr>
          <a:xfrm>
            <a:off x="0" y="0"/>
            <a:ext cx="10823917" cy="964272"/>
          </a:xfrm>
        </p:spPr>
        <p:txBody>
          <a:bodyPr/>
          <a:lstStyle/>
          <a:p>
            <a:r>
              <a:rPr lang="ru-RU" b="1" dirty="0">
                <a:latin typeface="GOST Type AU" panose="02000306020200020003" pitchFamily="2" charset="0"/>
              </a:rPr>
              <a:t>    </a:t>
            </a:r>
            <a:r>
              <a:rPr lang="en-US" b="1" dirty="0" err="1">
                <a:latin typeface="GOST Type AU" panose="02000306020200020003" pitchFamily="2" charset="0"/>
              </a:rPr>
              <a:t>RHex</a:t>
            </a:r>
            <a:endParaRPr lang="ru-RU" b="1" dirty="0">
              <a:latin typeface="GOST Type AU" panose="02000306020200020003" pitchFamily="2" charset="0"/>
            </a:endParaRPr>
          </a:p>
        </p:txBody>
      </p:sp>
      <p:pic>
        <p:nvPicPr>
          <p:cNvPr id="1026" name="Picture 2">
            <a:extLst>
              <a:ext uri="{FF2B5EF4-FFF2-40B4-BE49-F238E27FC236}">
                <a16:creationId xmlns:a16="http://schemas.microsoft.com/office/drawing/2014/main" id="{46B4C922-D2D9-4FA2-B701-06BC2F08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25" y="2157705"/>
            <a:ext cx="3865502" cy="24913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B852FA-6D73-4245-AEE6-DFEB53DD20A5}"/>
              </a:ext>
            </a:extLst>
          </p:cNvPr>
          <p:cNvSpPr txBox="1"/>
          <p:nvPr/>
        </p:nvSpPr>
        <p:spPr>
          <a:xfrm>
            <a:off x="226683" y="5541357"/>
            <a:ext cx="4068711" cy="584775"/>
          </a:xfrm>
          <a:prstGeom prst="rect">
            <a:avLst/>
          </a:prstGeom>
          <a:noFill/>
        </p:spPr>
        <p:txBody>
          <a:bodyPr wrap="square" rtlCol="0">
            <a:spAutoFit/>
          </a:bodyPr>
          <a:lstStyle/>
          <a:p>
            <a:r>
              <a:rPr lang="ru-RU" sz="3200" dirty="0">
                <a:latin typeface="GOST Type AU" panose="02000306020200020003" pitchFamily="2" charset="0"/>
              </a:rPr>
              <a:t>Авторы: </a:t>
            </a:r>
            <a:r>
              <a:rPr lang="en-US" sz="3200" dirty="0">
                <a:latin typeface="GOST Type AU" panose="02000306020200020003" pitchFamily="2" charset="0"/>
              </a:rPr>
              <a:t>Boston Dynamics</a:t>
            </a:r>
            <a:endParaRPr lang="ru-RU" sz="3200" dirty="0">
              <a:latin typeface="GOST Type AU" panose="02000306020200020003" pitchFamily="2" charset="0"/>
            </a:endParaRPr>
          </a:p>
        </p:txBody>
      </p:sp>
      <p:pic>
        <p:nvPicPr>
          <p:cNvPr id="32" name="Рисунок 31">
            <a:extLst>
              <a:ext uri="{FF2B5EF4-FFF2-40B4-BE49-F238E27FC236}">
                <a16:creationId xmlns:a16="http://schemas.microsoft.com/office/drawing/2014/main" id="{23049138-E9E8-4A02-91C8-68EB34540127}"/>
              </a:ext>
            </a:extLst>
          </p:cNvPr>
          <p:cNvPicPr>
            <a:picLocks noChangeAspect="1"/>
          </p:cNvPicPr>
          <p:nvPr/>
        </p:nvPicPr>
        <p:blipFill rotWithShape="1">
          <a:blip r:embed="rId4">
            <a:extLst>
              <a:ext uri="{28A0092B-C50C-407E-A947-70E740481C1C}">
                <a14:useLocalDpi xmlns:a14="http://schemas.microsoft.com/office/drawing/2010/main" val="0"/>
              </a:ext>
            </a:extLst>
          </a:blip>
          <a:srcRect t="6318" b="8312"/>
          <a:stretch/>
        </p:blipFill>
        <p:spPr>
          <a:xfrm>
            <a:off x="5289318" y="2004412"/>
            <a:ext cx="6572250" cy="3154983"/>
          </a:xfrm>
          <a:prstGeom prst="rect">
            <a:avLst/>
          </a:prstGeom>
        </p:spPr>
      </p:pic>
    </p:spTree>
    <p:extLst>
      <p:ext uri="{BB962C8B-B14F-4D97-AF65-F5344CB8AC3E}">
        <p14:creationId xmlns:p14="http://schemas.microsoft.com/office/powerpoint/2010/main" val="56795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C2051DD-D062-43F5-867D-C31348C0A2E5}"/>
              </a:ext>
            </a:extLst>
          </p:cNvPr>
          <p:cNvPicPr>
            <a:picLocks noChangeAspect="1"/>
          </p:cNvPicPr>
          <p:nvPr/>
        </p:nvPicPr>
        <p:blipFill rotWithShape="1">
          <a:blip r:embed="rId3">
            <a:extLst>
              <a:ext uri="{28A0092B-C50C-407E-A947-70E740481C1C}">
                <a14:useLocalDpi xmlns:a14="http://schemas.microsoft.com/office/drawing/2010/main" val="0"/>
              </a:ext>
            </a:extLst>
          </a:blip>
          <a:srcRect l="13411" r="16754"/>
          <a:stretch/>
        </p:blipFill>
        <p:spPr>
          <a:xfrm flipH="1">
            <a:off x="127169" y="3615397"/>
            <a:ext cx="4154810" cy="3123467"/>
          </a:xfrm>
          <a:prstGeom prst="rect">
            <a:avLst/>
          </a:prstGeom>
        </p:spPr>
      </p:pic>
      <p:sp>
        <p:nvSpPr>
          <p:cNvPr id="2" name="Заголовок 1">
            <a:extLst>
              <a:ext uri="{FF2B5EF4-FFF2-40B4-BE49-F238E27FC236}">
                <a16:creationId xmlns:a16="http://schemas.microsoft.com/office/drawing/2014/main" id="{3E7E1429-A79C-44CC-83D2-834497453031}"/>
              </a:ext>
            </a:extLst>
          </p:cNvPr>
          <p:cNvSpPr>
            <a:spLocks noGrp="1"/>
          </p:cNvSpPr>
          <p:nvPr>
            <p:ph type="title"/>
          </p:nvPr>
        </p:nvSpPr>
        <p:spPr>
          <a:xfrm>
            <a:off x="0" y="1"/>
            <a:ext cx="10515600" cy="899060"/>
          </a:xfrm>
        </p:spPr>
        <p:txBody>
          <a:bodyPr/>
          <a:lstStyle/>
          <a:p>
            <a:r>
              <a:rPr lang="ru-RU" b="1" dirty="0">
                <a:latin typeface="GOST Type AU" panose="02000306020200020003" pitchFamily="2" charset="0"/>
              </a:rPr>
              <a:t>    Концепция</a:t>
            </a:r>
          </a:p>
        </p:txBody>
      </p:sp>
      <p:sp>
        <p:nvSpPr>
          <p:cNvPr id="6" name="Знак ''плюс'' 5">
            <a:extLst>
              <a:ext uri="{FF2B5EF4-FFF2-40B4-BE49-F238E27FC236}">
                <a16:creationId xmlns:a16="http://schemas.microsoft.com/office/drawing/2014/main" id="{DB587683-9EBD-4228-BE19-AFFC8BB28DE7}"/>
              </a:ext>
            </a:extLst>
          </p:cNvPr>
          <p:cNvSpPr/>
          <p:nvPr/>
        </p:nvSpPr>
        <p:spPr>
          <a:xfrm>
            <a:off x="4199207" y="2720404"/>
            <a:ext cx="2160000" cy="2160000"/>
          </a:xfrm>
          <a:custGeom>
            <a:avLst/>
            <a:gdLst>
              <a:gd name="connsiteX0" fmla="*/ 286308 w 2160000"/>
              <a:gd name="connsiteY0" fmla="*/ 825984 h 2160000"/>
              <a:gd name="connsiteX1" fmla="*/ 825984 w 2160000"/>
              <a:gd name="connsiteY1" fmla="*/ 825984 h 2160000"/>
              <a:gd name="connsiteX2" fmla="*/ 825984 w 2160000"/>
              <a:gd name="connsiteY2" fmla="*/ 286308 h 2160000"/>
              <a:gd name="connsiteX3" fmla="*/ 1334016 w 2160000"/>
              <a:gd name="connsiteY3" fmla="*/ 286308 h 2160000"/>
              <a:gd name="connsiteX4" fmla="*/ 1334016 w 2160000"/>
              <a:gd name="connsiteY4" fmla="*/ 825984 h 2160000"/>
              <a:gd name="connsiteX5" fmla="*/ 1873692 w 2160000"/>
              <a:gd name="connsiteY5" fmla="*/ 825984 h 2160000"/>
              <a:gd name="connsiteX6" fmla="*/ 1873692 w 2160000"/>
              <a:gd name="connsiteY6" fmla="*/ 1334016 h 2160000"/>
              <a:gd name="connsiteX7" fmla="*/ 1334016 w 2160000"/>
              <a:gd name="connsiteY7" fmla="*/ 1334016 h 2160000"/>
              <a:gd name="connsiteX8" fmla="*/ 1334016 w 2160000"/>
              <a:gd name="connsiteY8" fmla="*/ 1873692 h 2160000"/>
              <a:gd name="connsiteX9" fmla="*/ 825984 w 2160000"/>
              <a:gd name="connsiteY9" fmla="*/ 1873692 h 2160000"/>
              <a:gd name="connsiteX10" fmla="*/ 825984 w 2160000"/>
              <a:gd name="connsiteY10" fmla="*/ 1334016 h 2160000"/>
              <a:gd name="connsiteX11" fmla="*/ 286308 w 2160000"/>
              <a:gd name="connsiteY11" fmla="*/ 1334016 h 2160000"/>
              <a:gd name="connsiteX12" fmla="*/ 286308 w 2160000"/>
              <a:gd name="connsiteY12" fmla="*/ 825984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0000" h="2160000" fill="none" extrusionOk="0">
                <a:moveTo>
                  <a:pt x="286308" y="825984"/>
                </a:moveTo>
                <a:cubicBezTo>
                  <a:pt x="468542" y="800262"/>
                  <a:pt x="654278" y="840786"/>
                  <a:pt x="825984" y="825984"/>
                </a:cubicBezTo>
                <a:cubicBezTo>
                  <a:pt x="847719" y="678633"/>
                  <a:pt x="802084" y="419643"/>
                  <a:pt x="825984" y="286308"/>
                </a:cubicBezTo>
                <a:cubicBezTo>
                  <a:pt x="943009" y="281461"/>
                  <a:pt x="1183813" y="275918"/>
                  <a:pt x="1334016" y="286308"/>
                </a:cubicBezTo>
                <a:cubicBezTo>
                  <a:pt x="1330030" y="524133"/>
                  <a:pt x="1308202" y="715564"/>
                  <a:pt x="1334016" y="825984"/>
                </a:cubicBezTo>
                <a:cubicBezTo>
                  <a:pt x="1510975" y="834656"/>
                  <a:pt x="1651218" y="839089"/>
                  <a:pt x="1873692" y="825984"/>
                </a:cubicBezTo>
                <a:cubicBezTo>
                  <a:pt x="1898317" y="975797"/>
                  <a:pt x="1853318" y="1206857"/>
                  <a:pt x="1873692" y="1334016"/>
                </a:cubicBezTo>
                <a:cubicBezTo>
                  <a:pt x="1692087" y="1348617"/>
                  <a:pt x="1561314" y="1346887"/>
                  <a:pt x="1334016" y="1334016"/>
                </a:cubicBezTo>
                <a:cubicBezTo>
                  <a:pt x="1352712" y="1567640"/>
                  <a:pt x="1324237" y="1613620"/>
                  <a:pt x="1334016" y="1873692"/>
                </a:cubicBezTo>
                <a:cubicBezTo>
                  <a:pt x="1098233" y="1879587"/>
                  <a:pt x="956212" y="1861796"/>
                  <a:pt x="825984" y="1873692"/>
                </a:cubicBezTo>
                <a:cubicBezTo>
                  <a:pt x="848316" y="1726044"/>
                  <a:pt x="802490" y="1523095"/>
                  <a:pt x="825984" y="1334016"/>
                </a:cubicBezTo>
                <a:cubicBezTo>
                  <a:pt x="640284" y="1332365"/>
                  <a:pt x="519162" y="1327134"/>
                  <a:pt x="286308" y="1334016"/>
                </a:cubicBezTo>
                <a:cubicBezTo>
                  <a:pt x="296321" y="1162865"/>
                  <a:pt x="275506" y="1054920"/>
                  <a:pt x="286308" y="825984"/>
                </a:cubicBezTo>
                <a:close/>
              </a:path>
              <a:path w="2160000" h="2160000" stroke="0" extrusionOk="0">
                <a:moveTo>
                  <a:pt x="286308" y="825984"/>
                </a:moveTo>
                <a:cubicBezTo>
                  <a:pt x="494788" y="814192"/>
                  <a:pt x="705713" y="852504"/>
                  <a:pt x="825984" y="825984"/>
                </a:cubicBezTo>
                <a:cubicBezTo>
                  <a:pt x="849456" y="608724"/>
                  <a:pt x="811692" y="401719"/>
                  <a:pt x="825984" y="286308"/>
                </a:cubicBezTo>
                <a:cubicBezTo>
                  <a:pt x="1016878" y="265372"/>
                  <a:pt x="1149280" y="293020"/>
                  <a:pt x="1334016" y="286308"/>
                </a:cubicBezTo>
                <a:cubicBezTo>
                  <a:pt x="1346008" y="395270"/>
                  <a:pt x="1352823" y="622911"/>
                  <a:pt x="1334016" y="825984"/>
                </a:cubicBezTo>
                <a:cubicBezTo>
                  <a:pt x="1577628" y="829594"/>
                  <a:pt x="1734447" y="833040"/>
                  <a:pt x="1873692" y="825984"/>
                </a:cubicBezTo>
                <a:cubicBezTo>
                  <a:pt x="1881524" y="976610"/>
                  <a:pt x="1863754" y="1137993"/>
                  <a:pt x="1873692" y="1334016"/>
                </a:cubicBezTo>
                <a:cubicBezTo>
                  <a:pt x="1609283" y="1330947"/>
                  <a:pt x="1539296" y="1344165"/>
                  <a:pt x="1334016" y="1334016"/>
                </a:cubicBezTo>
                <a:cubicBezTo>
                  <a:pt x="1309078" y="1561793"/>
                  <a:pt x="1345918" y="1631790"/>
                  <a:pt x="1334016" y="1873692"/>
                </a:cubicBezTo>
                <a:cubicBezTo>
                  <a:pt x="1185508" y="1867470"/>
                  <a:pt x="953600" y="1850573"/>
                  <a:pt x="825984" y="1873692"/>
                </a:cubicBezTo>
                <a:cubicBezTo>
                  <a:pt x="816177" y="1707300"/>
                  <a:pt x="838837" y="1561241"/>
                  <a:pt x="825984" y="1334016"/>
                </a:cubicBezTo>
                <a:cubicBezTo>
                  <a:pt x="652749" y="1309850"/>
                  <a:pt x="518436" y="1348612"/>
                  <a:pt x="286308" y="1334016"/>
                </a:cubicBezTo>
                <a:cubicBezTo>
                  <a:pt x="279276" y="1092140"/>
                  <a:pt x="291647" y="1008077"/>
                  <a:pt x="286308" y="825984"/>
                </a:cubicBezTo>
                <a:close/>
              </a:path>
            </a:pathLst>
          </a:custGeom>
          <a:solidFill>
            <a:schemeClr val="accent2">
              <a:lumMod val="75000"/>
            </a:schemeClr>
          </a:solidFill>
          <a:ln w="76200">
            <a:solidFill>
              <a:schemeClr val="accent3">
                <a:lumMod val="75000"/>
                <a:alpha val="99000"/>
              </a:schemeClr>
            </a:solidFill>
            <a:extLst>
              <a:ext uri="{C807C97D-BFC1-408E-A445-0C87EB9F89A2}">
                <ask:lineSketchStyleProps xmlns:ask="http://schemas.microsoft.com/office/drawing/2018/sketchyshapes" sd="1137677946">
                  <a:prstGeom prst="mathPlus">
                    <a:avLst/>
                  </a:prstGeom>
                  <ask:type>
                    <ask:lineSketchFreehand/>
                  </ask:type>
                </ask:lineSketchStyleProps>
              </a:ext>
            </a:extLst>
          </a:ln>
          <a:effectLst>
            <a:glow>
              <a:schemeClr val="accent1">
                <a:alpha val="40000"/>
              </a:schemeClr>
            </a:glow>
            <a:outerShdw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ln w="22225">
                <a:solidFill>
                  <a:schemeClr val="accent2"/>
                </a:solidFill>
                <a:prstDash val="solid"/>
              </a:ln>
              <a:solidFill>
                <a:schemeClr val="accent2">
                  <a:lumMod val="40000"/>
                  <a:lumOff val="60000"/>
                </a:schemeClr>
              </a:solidFill>
            </a:endParaRPr>
          </a:p>
        </p:txBody>
      </p:sp>
      <p:pic>
        <p:nvPicPr>
          <p:cNvPr id="7" name="Рисунок 6">
            <a:extLst>
              <a:ext uri="{FF2B5EF4-FFF2-40B4-BE49-F238E27FC236}">
                <a16:creationId xmlns:a16="http://schemas.microsoft.com/office/drawing/2014/main" id="{B35C052F-8166-42EA-A3E6-4E31CC45BC3A}"/>
              </a:ext>
            </a:extLst>
          </p:cNvPr>
          <p:cNvPicPr>
            <a:picLocks noChangeAspect="1"/>
          </p:cNvPicPr>
          <p:nvPr/>
        </p:nvPicPr>
        <p:blipFill rotWithShape="1">
          <a:blip r:embed="rId4"/>
          <a:srcRect l="13048" t="19101"/>
          <a:stretch/>
        </p:blipFill>
        <p:spPr>
          <a:xfrm>
            <a:off x="6912794" y="449531"/>
            <a:ext cx="4425919" cy="3442170"/>
          </a:xfrm>
          <a:prstGeom prst="rect">
            <a:avLst/>
          </a:prstGeom>
        </p:spPr>
      </p:pic>
    </p:spTree>
    <p:extLst>
      <p:ext uri="{BB962C8B-B14F-4D97-AF65-F5344CB8AC3E}">
        <p14:creationId xmlns:p14="http://schemas.microsoft.com/office/powerpoint/2010/main" val="36610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807636-1CDE-42FA-8470-F865EF56BCF3}"/>
              </a:ext>
            </a:extLst>
          </p:cNvPr>
          <p:cNvSpPr>
            <a:spLocks noGrp="1"/>
          </p:cNvSpPr>
          <p:nvPr>
            <p:ph type="title"/>
          </p:nvPr>
        </p:nvSpPr>
        <p:spPr>
          <a:xfrm>
            <a:off x="1989083" y="21772"/>
            <a:ext cx="10515600" cy="1325563"/>
          </a:xfrm>
        </p:spPr>
        <p:txBody>
          <a:bodyPr>
            <a:normAutofit fontScale="90000"/>
          </a:bodyPr>
          <a:lstStyle/>
          <a:p>
            <a:r>
              <a:rPr lang="en-US" sz="6700" b="1" i="0" dirty="0">
                <a:effectLst/>
                <a:latin typeface="GOST Type AU" panose="02000306020200020003" pitchFamily="2" charset="0"/>
              </a:rPr>
              <a:t>Woodpecker-inspired arm</a:t>
            </a:r>
            <a:br>
              <a:rPr lang="en-US" b="1" i="0" dirty="0">
                <a:effectLst/>
                <a:latin typeface="GOST Type AU" panose="02000306020200020003" pitchFamily="2" charset="0"/>
              </a:rPr>
            </a:br>
            <a:endParaRPr lang="ru-RU" dirty="0">
              <a:latin typeface="GOST Type AU" panose="02000306020200020003" pitchFamily="2" charset="0"/>
            </a:endParaRPr>
          </a:p>
        </p:txBody>
      </p:sp>
      <p:sp>
        <p:nvSpPr>
          <p:cNvPr id="4" name="TextBox 3">
            <a:extLst>
              <a:ext uri="{FF2B5EF4-FFF2-40B4-BE49-F238E27FC236}">
                <a16:creationId xmlns:a16="http://schemas.microsoft.com/office/drawing/2014/main" id="{37889978-1955-443E-8443-4E1BBD31E0CF}"/>
              </a:ext>
            </a:extLst>
          </p:cNvPr>
          <p:cNvSpPr txBox="1"/>
          <p:nvPr/>
        </p:nvSpPr>
        <p:spPr>
          <a:xfrm>
            <a:off x="4593771" y="3244334"/>
            <a:ext cx="3004457" cy="369332"/>
          </a:xfrm>
          <a:prstGeom prst="rect">
            <a:avLst/>
          </a:prstGeom>
          <a:noFill/>
        </p:spPr>
        <p:txBody>
          <a:bodyPr wrap="square" rtlCol="0">
            <a:spAutoFit/>
          </a:bodyPr>
          <a:lstStyle/>
          <a:p>
            <a:pPr algn="ctr"/>
            <a:r>
              <a:rPr lang="ru-RU" dirty="0"/>
              <a:t>…</a:t>
            </a:r>
          </a:p>
        </p:txBody>
      </p:sp>
      <p:pic>
        <p:nvPicPr>
          <p:cNvPr id="6" name="Рисунок 5">
            <a:extLst>
              <a:ext uri="{FF2B5EF4-FFF2-40B4-BE49-F238E27FC236}">
                <a16:creationId xmlns:a16="http://schemas.microsoft.com/office/drawing/2014/main" id="{56EDD647-2C2A-46CB-ACC7-CD73B1D25145}"/>
              </a:ext>
            </a:extLst>
          </p:cNvPr>
          <p:cNvPicPr>
            <a:picLocks noChangeAspect="1"/>
          </p:cNvPicPr>
          <p:nvPr/>
        </p:nvPicPr>
        <p:blipFill rotWithShape="1">
          <a:blip r:embed="rId3">
            <a:extLst>
              <a:ext uri="{28A0092B-C50C-407E-A947-70E740481C1C}">
                <a14:useLocalDpi xmlns:a14="http://schemas.microsoft.com/office/drawing/2010/main" val="0"/>
              </a:ext>
            </a:extLst>
          </a:blip>
          <a:srcRect b="4498"/>
          <a:stretch/>
        </p:blipFill>
        <p:spPr>
          <a:xfrm>
            <a:off x="5322666" y="1230367"/>
            <a:ext cx="6696981" cy="3596439"/>
          </a:xfrm>
          <a:prstGeom prst="rect">
            <a:avLst/>
          </a:prstGeom>
        </p:spPr>
      </p:pic>
      <p:pic>
        <p:nvPicPr>
          <p:cNvPr id="8" name="Рисунок 7">
            <a:extLst>
              <a:ext uri="{FF2B5EF4-FFF2-40B4-BE49-F238E27FC236}">
                <a16:creationId xmlns:a16="http://schemas.microsoft.com/office/drawing/2014/main" id="{47AA2627-6240-4B1F-B7E3-1A19EA98FD65}"/>
              </a:ext>
            </a:extLst>
          </p:cNvPr>
          <p:cNvPicPr>
            <a:picLocks noChangeAspect="1"/>
          </p:cNvPicPr>
          <p:nvPr/>
        </p:nvPicPr>
        <p:blipFill>
          <a:blip r:embed="rId4"/>
          <a:stretch>
            <a:fillRect/>
          </a:stretch>
        </p:blipFill>
        <p:spPr>
          <a:xfrm rot="1465568">
            <a:off x="193140" y="1835914"/>
            <a:ext cx="4883628" cy="2015712"/>
          </a:xfrm>
          <a:prstGeom prst="rect">
            <a:avLst/>
          </a:prstGeom>
        </p:spPr>
      </p:pic>
      <p:sp>
        <p:nvSpPr>
          <p:cNvPr id="10" name="TextBox 9">
            <a:extLst>
              <a:ext uri="{FF2B5EF4-FFF2-40B4-BE49-F238E27FC236}">
                <a16:creationId xmlns:a16="http://schemas.microsoft.com/office/drawing/2014/main" id="{FD33638F-0004-4A43-BFDC-3E22CD157362}"/>
              </a:ext>
            </a:extLst>
          </p:cNvPr>
          <p:cNvSpPr txBox="1"/>
          <p:nvPr/>
        </p:nvSpPr>
        <p:spPr>
          <a:xfrm>
            <a:off x="5274983" y="6282230"/>
            <a:ext cx="7693571" cy="553998"/>
          </a:xfrm>
          <a:prstGeom prst="rect">
            <a:avLst/>
          </a:prstGeom>
          <a:noFill/>
        </p:spPr>
        <p:txBody>
          <a:bodyPr wrap="square" rtlCol="0">
            <a:spAutoFit/>
          </a:bodyPr>
          <a:lstStyle/>
          <a:p>
            <a:r>
              <a:rPr lang="ru-RU" sz="3000" b="1" u="sng" dirty="0">
                <a:latin typeface="GOST Type AU" panose="02000306020200020003" pitchFamily="2" charset="0"/>
              </a:rPr>
              <a:t>Авторы</a:t>
            </a:r>
            <a:r>
              <a:rPr lang="ru-RU" sz="3000" dirty="0">
                <a:latin typeface="GOST Type AU" panose="02000306020200020003" pitchFamily="2" charset="0"/>
              </a:rPr>
              <a:t>: </a:t>
            </a:r>
            <a:r>
              <a:rPr lang="en-US" sz="3000" dirty="0" err="1">
                <a:latin typeface="GOST Type AU" panose="02000306020200020003" pitchFamily="2" charset="0"/>
              </a:rPr>
              <a:t>Ayato</a:t>
            </a:r>
            <a:r>
              <a:rPr lang="en-US" sz="3000" dirty="0">
                <a:latin typeface="GOST Type AU" panose="02000306020200020003" pitchFamily="2" charset="0"/>
              </a:rPr>
              <a:t> </a:t>
            </a:r>
            <a:r>
              <a:rPr lang="en-US" sz="3000" dirty="0" err="1">
                <a:latin typeface="GOST Type AU" panose="02000306020200020003" pitchFamily="2" charset="0"/>
              </a:rPr>
              <a:t>Kanada</a:t>
            </a:r>
            <a:r>
              <a:rPr lang="ru-RU" sz="3000" dirty="0">
                <a:latin typeface="GOST Type AU" panose="02000306020200020003" pitchFamily="2" charset="0"/>
              </a:rPr>
              <a:t>, </a:t>
            </a:r>
            <a:r>
              <a:rPr lang="en-US" sz="3000" dirty="0">
                <a:latin typeface="GOST Type AU" panose="02000306020200020003" pitchFamily="2" charset="0"/>
              </a:rPr>
              <a:t>Koki Honda</a:t>
            </a:r>
            <a:r>
              <a:rPr lang="ru-RU" sz="3000" dirty="0">
                <a:latin typeface="GOST Type AU" panose="02000306020200020003" pitchFamily="2" charset="0"/>
              </a:rPr>
              <a:t>, </a:t>
            </a:r>
            <a:r>
              <a:rPr lang="en-US" sz="3000" dirty="0" err="1">
                <a:latin typeface="GOST Type AU" panose="02000306020200020003" pitchFamily="2" charset="0"/>
              </a:rPr>
              <a:t>Motoji</a:t>
            </a:r>
            <a:r>
              <a:rPr lang="en-US" sz="3000" dirty="0">
                <a:latin typeface="GOST Type AU" panose="02000306020200020003" pitchFamily="2" charset="0"/>
              </a:rPr>
              <a:t> Yamamoto</a:t>
            </a:r>
            <a:endParaRPr lang="ru-RU" sz="3000" dirty="0">
              <a:latin typeface="GOST Type AU" panose="02000306020200020003" pitchFamily="2" charset="0"/>
            </a:endParaRPr>
          </a:p>
        </p:txBody>
      </p:sp>
      <p:pic>
        <p:nvPicPr>
          <p:cNvPr id="5" name="Рисунок 4">
            <a:extLst>
              <a:ext uri="{FF2B5EF4-FFF2-40B4-BE49-F238E27FC236}">
                <a16:creationId xmlns:a16="http://schemas.microsoft.com/office/drawing/2014/main" id="{37532C1E-DEFD-47FE-8CD8-1C4726F67CBE}"/>
              </a:ext>
            </a:extLst>
          </p:cNvPr>
          <p:cNvPicPr>
            <a:picLocks noChangeAspect="1"/>
          </p:cNvPicPr>
          <p:nvPr/>
        </p:nvPicPr>
        <p:blipFill rotWithShape="1">
          <a:blip r:embed="rId5">
            <a:extLst>
              <a:ext uri="{28A0092B-C50C-407E-A947-70E740481C1C}">
                <a14:useLocalDpi xmlns:a14="http://schemas.microsoft.com/office/drawing/2010/main" val="0"/>
              </a:ext>
            </a:extLst>
          </a:blip>
          <a:srcRect l="8372" t="12056" r="6692" b="2706"/>
          <a:stretch/>
        </p:blipFill>
        <p:spPr>
          <a:xfrm>
            <a:off x="-5074" y="4840454"/>
            <a:ext cx="5348314" cy="2031194"/>
          </a:xfrm>
          <a:prstGeom prst="rect">
            <a:avLst/>
          </a:prstGeom>
        </p:spPr>
      </p:pic>
      <p:pic>
        <p:nvPicPr>
          <p:cNvPr id="9" name="Рисунок 8">
            <a:extLst>
              <a:ext uri="{FF2B5EF4-FFF2-40B4-BE49-F238E27FC236}">
                <a16:creationId xmlns:a16="http://schemas.microsoft.com/office/drawing/2014/main" id="{A4DDD45E-E373-4297-8A1B-06E40BD6DC0C}"/>
              </a:ext>
            </a:extLst>
          </p:cNvPr>
          <p:cNvPicPr>
            <a:picLocks noChangeAspect="1"/>
          </p:cNvPicPr>
          <p:nvPr/>
        </p:nvPicPr>
        <p:blipFill rotWithShape="1">
          <a:blip r:embed="rId6"/>
          <a:srcRect b="50000"/>
          <a:stretch/>
        </p:blipFill>
        <p:spPr>
          <a:xfrm>
            <a:off x="5423048" y="5101153"/>
            <a:ext cx="1541289" cy="1079367"/>
          </a:xfrm>
          <a:prstGeom prst="rect">
            <a:avLst/>
          </a:prstGeom>
        </p:spPr>
      </p:pic>
      <p:pic>
        <p:nvPicPr>
          <p:cNvPr id="12" name="Рисунок 11">
            <a:extLst>
              <a:ext uri="{FF2B5EF4-FFF2-40B4-BE49-F238E27FC236}">
                <a16:creationId xmlns:a16="http://schemas.microsoft.com/office/drawing/2014/main" id="{B3B52CCD-9007-4D3E-8AFF-30FDD7D88EA9}"/>
              </a:ext>
            </a:extLst>
          </p:cNvPr>
          <p:cNvPicPr>
            <a:picLocks noChangeAspect="1"/>
          </p:cNvPicPr>
          <p:nvPr/>
        </p:nvPicPr>
        <p:blipFill rotWithShape="1">
          <a:blip r:embed="rId6"/>
          <a:srcRect t="49432"/>
          <a:stretch/>
        </p:blipFill>
        <p:spPr>
          <a:xfrm>
            <a:off x="7044145" y="5081820"/>
            <a:ext cx="1541290" cy="1091626"/>
          </a:xfrm>
          <a:prstGeom prst="rect">
            <a:avLst/>
          </a:prstGeom>
        </p:spPr>
      </p:pic>
      <p:pic>
        <p:nvPicPr>
          <p:cNvPr id="14" name="Рисунок 13">
            <a:extLst>
              <a:ext uri="{FF2B5EF4-FFF2-40B4-BE49-F238E27FC236}">
                <a16:creationId xmlns:a16="http://schemas.microsoft.com/office/drawing/2014/main" id="{DFCC8B40-BBAD-48EC-AA06-09ED93C9460E}"/>
              </a:ext>
            </a:extLst>
          </p:cNvPr>
          <p:cNvPicPr>
            <a:picLocks noChangeAspect="1"/>
          </p:cNvPicPr>
          <p:nvPr/>
        </p:nvPicPr>
        <p:blipFill rotWithShape="1">
          <a:blip r:embed="rId7"/>
          <a:srcRect t="1050" r="1018" b="49922"/>
          <a:stretch/>
        </p:blipFill>
        <p:spPr>
          <a:xfrm>
            <a:off x="8691334" y="5081820"/>
            <a:ext cx="1577547" cy="1091626"/>
          </a:xfrm>
          <a:prstGeom prst="rect">
            <a:avLst/>
          </a:prstGeom>
        </p:spPr>
      </p:pic>
      <p:pic>
        <p:nvPicPr>
          <p:cNvPr id="18" name="Рисунок 17">
            <a:extLst>
              <a:ext uri="{FF2B5EF4-FFF2-40B4-BE49-F238E27FC236}">
                <a16:creationId xmlns:a16="http://schemas.microsoft.com/office/drawing/2014/main" id="{28A4E1FA-44F2-4059-BE24-9A6400375380}"/>
              </a:ext>
            </a:extLst>
          </p:cNvPr>
          <p:cNvPicPr>
            <a:picLocks noChangeAspect="1"/>
          </p:cNvPicPr>
          <p:nvPr/>
        </p:nvPicPr>
        <p:blipFill rotWithShape="1">
          <a:blip r:embed="rId7"/>
          <a:srcRect t="50000"/>
          <a:stretch/>
        </p:blipFill>
        <p:spPr>
          <a:xfrm>
            <a:off x="10356583" y="5081820"/>
            <a:ext cx="1562798" cy="1091626"/>
          </a:xfrm>
          <a:prstGeom prst="rect">
            <a:avLst/>
          </a:prstGeom>
        </p:spPr>
      </p:pic>
    </p:spTree>
    <p:extLst>
      <p:ext uri="{BB962C8B-B14F-4D97-AF65-F5344CB8AC3E}">
        <p14:creationId xmlns:p14="http://schemas.microsoft.com/office/powerpoint/2010/main" val="403583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A970C1B-B8FA-4040-B8EE-5F45B4E5304C}"/>
              </a:ext>
            </a:extLst>
          </p:cNvPr>
          <p:cNvPicPr>
            <a:picLocks noChangeAspect="1"/>
          </p:cNvPicPr>
          <p:nvPr/>
        </p:nvPicPr>
        <p:blipFill rotWithShape="1">
          <a:blip r:embed="rId3">
            <a:extLst>
              <a:ext uri="{28A0092B-C50C-407E-A947-70E740481C1C}">
                <a14:useLocalDpi xmlns:a14="http://schemas.microsoft.com/office/drawing/2010/main" val="0"/>
              </a:ext>
            </a:extLst>
          </a:blip>
          <a:srcRect l="520" t="12618" r="34308" b="24605"/>
          <a:stretch/>
        </p:blipFill>
        <p:spPr>
          <a:xfrm>
            <a:off x="1041149" y="1127555"/>
            <a:ext cx="11152756" cy="2921000"/>
          </a:xfrm>
          <a:prstGeom prst="rect">
            <a:avLst/>
          </a:prstGeom>
        </p:spPr>
      </p:pic>
      <p:pic>
        <p:nvPicPr>
          <p:cNvPr id="6" name="Рисунок 5">
            <a:extLst>
              <a:ext uri="{FF2B5EF4-FFF2-40B4-BE49-F238E27FC236}">
                <a16:creationId xmlns:a16="http://schemas.microsoft.com/office/drawing/2014/main" id="{0B964DE8-5167-4661-B55A-92FAB047B013}"/>
              </a:ext>
            </a:extLst>
          </p:cNvPr>
          <p:cNvPicPr>
            <a:picLocks noChangeAspect="1"/>
          </p:cNvPicPr>
          <p:nvPr/>
        </p:nvPicPr>
        <p:blipFill rotWithShape="1">
          <a:blip r:embed="rId4">
            <a:extLst>
              <a:ext uri="{28A0092B-C50C-407E-A947-70E740481C1C}">
                <a14:useLocalDpi xmlns:a14="http://schemas.microsoft.com/office/drawing/2010/main" val="0"/>
              </a:ext>
            </a:extLst>
          </a:blip>
          <a:srcRect t="25839"/>
          <a:stretch/>
        </p:blipFill>
        <p:spPr>
          <a:xfrm>
            <a:off x="5812672" y="5544025"/>
            <a:ext cx="6174196" cy="1240183"/>
          </a:xfrm>
          <a:prstGeom prst="rect">
            <a:avLst/>
          </a:prstGeom>
        </p:spPr>
      </p:pic>
      <p:pic>
        <p:nvPicPr>
          <p:cNvPr id="15" name="Рисунок 14">
            <a:extLst>
              <a:ext uri="{FF2B5EF4-FFF2-40B4-BE49-F238E27FC236}">
                <a16:creationId xmlns:a16="http://schemas.microsoft.com/office/drawing/2014/main" id="{128EFCDE-4EEC-4FCE-93BC-2508636F53A1}"/>
              </a:ext>
            </a:extLst>
          </p:cNvPr>
          <p:cNvPicPr>
            <a:picLocks noChangeAspect="1"/>
          </p:cNvPicPr>
          <p:nvPr/>
        </p:nvPicPr>
        <p:blipFill rotWithShape="1">
          <a:blip r:embed="rId5"/>
          <a:srcRect t="7428" b="7973"/>
          <a:stretch/>
        </p:blipFill>
        <p:spPr>
          <a:xfrm>
            <a:off x="2828282" y="5544026"/>
            <a:ext cx="1967187" cy="1229136"/>
          </a:xfrm>
          <a:prstGeom prst="rect">
            <a:avLst/>
          </a:prstGeom>
        </p:spPr>
      </p:pic>
      <p:sp>
        <p:nvSpPr>
          <p:cNvPr id="24" name="Заголовок 1">
            <a:extLst>
              <a:ext uri="{FF2B5EF4-FFF2-40B4-BE49-F238E27FC236}">
                <a16:creationId xmlns:a16="http://schemas.microsoft.com/office/drawing/2014/main" id="{B433BF40-0225-4B48-9A98-69667E5ABFE4}"/>
              </a:ext>
            </a:extLst>
          </p:cNvPr>
          <p:cNvSpPr>
            <a:spLocks noGrp="1"/>
          </p:cNvSpPr>
          <p:nvPr>
            <p:ph type="title"/>
          </p:nvPr>
        </p:nvSpPr>
        <p:spPr>
          <a:xfrm>
            <a:off x="319948" y="127228"/>
            <a:ext cx="2832827" cy="1325563"/>
          </a:xfrm>
        </p:spPr>
        <p:txBody>
          <a:bodyPr/>
          <a:lstStyle/>
          <a:p>
            <a:r>
              <a:rPr lang="ru-RU" b="1" dirty="0">
                <a:latin typeface="GOST Type AU" panose="02000306020200020003" pitchFamily="2" charset="0"/>
              </a:rPr>
              <a:t>Манипулятор</a:t>
            </a:r>
          </a:p>
        </p:txBody>
      </p:sp>
      <p:pic>
        <p:nvPicPr>
          <p:cNvPr id="41" name="Рисунок 40">
            <a:extLst>
              <a:ext uri="{FF2B5EF4-FFF2-40B4-BE49-F238E27FC236}">
                <a16:creationId xmlns:a16="http://schemas.microsoft.com/office/drawing/2014/main" id="{2F5E9783-E2F5-4889-8171-DA1DE6673580}"/>
              </a:ext>
            </a:extLst>
          </p:cNvPr>
          <p:cNvPicPr>
            <a:picLocks noChangeAspect="1"/>
          </p:cNvPicPr>
          <p:nvPr/>
        </p:nvPicPr>
        <p:blipFill>
          <a:blip r:embed="rId6"/>
          <a:stretch>
            <a:fillRect/>
          </a:stretch>
        </p:blipFill>
        <p:spPr>
          <a:xfrm>
            <a:off x="0" y="3820411"/>
            <a:ext cx="1807698" cy="1583973"/>
          </a:xfrm>
          <a:prstGeom prst="rect">
            <a:avLst/>
          </a:prstGeom>
        </p:spPr>
      </p:pic>
      <p:pic>
        <p:nvPicPr>
          <p:cNvPr id="17" name="Рисунок 16">
            <a:extLst>
              <a:ext uri="{FF2B5EF4-FFF2-40B4-BE49-F238E27FC236}">
                <a16:creationId xmlns:a16="http://schemas.microsoft.com/office/drawing/2014/main" id="{18CE27F8-C38F-4340-B10A-65B31BAF9875}"/>
              </a:ext>
            </a:extLst>
          </p:cNvPr>
          <p:cNvPicPr>
            <a:picLocks noChangeAspect="1"/>
          </p:cNvPicPr>
          <p:nvPr/>
        </p:nvPicPr>
        <p:blipFill rotWithShape="1">
          <a:blip r:embed="rId7"/>
          <a:srcRect t="8018" b="6094"/>
          <a:stretch/>
        </p:blipFill>
        <p:spPr>
          <a:xfrm>
            <a:off x="267409" y="5437423"/>
            <a:ext cx="1543671" cy="1346786"/>
          </a:xfrm>
          <a:prstGeom prst="rect">
            <a:avLst/>
          </a:prstGeom>
        </p:spPr>
      </p:pic>
      <p:cxnSp>
        <p:nvCxnSpPr>
          <p:cNvPr id="19" name="Прямая со стрелкой 18">
            <a:extLst>
              <a:ext uri="{FF2B5EF4-FFF2-40B4-BE49-F238E27FC236}">
                <a16:creationId xmlns:a16="http://schemas.microsoft.com/office/drawing/2014/main" id="{9E931E70-9023-46D2-BABD-D5D303FBD3C2}"/>
              </a:ext>
            </a:extLst>
          </p:cNvPr>
          <p:cNvCxnSpPr/>
          <p:nvPr/>
        </p:nvCxnSpPr>
        <p:spPr>
          <a:xfrm flipV="1">
            <a:off x="1591462" y="4606607"/>
            <a:ext cx="936000" cy="0"/>
          </a:xfrm>
          <a:prstGeom prst="straightConnector1">
            <a:avLst/>
          </a:prstGeom>
          <a:ln w="82550">
            <a:tailEnd type="triangle"/>
          </a:ln>
        </p:spPr>
        <p:style>
          <a:lnRef idx="1">
            <a:schemeClr val="dk1"/>
          </a:lnRef>
          <a:fillRef idx="0">
            <a:schemeClr val="dk1"/>
          </a:fillRef>
          <a:effectRef idx="0">
            <a:schemeClr val="dk1"/>
          </a:effectRef>
          <a:fontRef idx="minor">
            <a:schemeClr val="tx1"/>
          </a:fontRef>
        </p:style>
      </p:cxnSp>
      <p:cxnSp>
        <p:nvCxnSpPr>
          <p:cNvPr id="12" name="Прямая со стрелкой 11">
            <a:extLst>
              <a:ext uri="{FF2B5EF4-FFF2-40B4-BE49-F238E27FC236}">
                <a16:creationId xmlns:a16="http://schemas.microsoft.com/office/drawing/2014/main" id="{89BFD48F-0ABE-48BB-A295-3306020D06C3}"/>
              </a:ext>
            </a:extLst>
          </p:cNvPr>
          <p:cNvCxnSpPr>
            <a:cxnSpLocks/>
          </p:cNvCxnSpPr>
          <p:nvPr/>
        </p:nvCxnSpPr>
        <p:spPr>
          <a:xfrm>
            <a:off x="1807698" y="6194711"/>
            <a:ext cx="908869" cy="0"/>
          </a:xfrm>
          <a:prstGeom prst="straightConnector1">
            <a:avLst/>
          </a:prstGeom>
          <a:ln w="82550">
            <a:tailEnd type="triangle"/>
          </a:ln>
        </p:spPr>
        <p:style>
          <a:lnRef idx="1">
            <a:schemeClr val="dk1"/>
          </a:lnRef>
          <a:fillRef idx="0">
            <a:schemeClr val="dk1"/>
          </a:fillRef>
          <a:effectRef idx="0">
            <a:schemeClr val="dk1"/>
          </a:effectRef>
          <a:fontRef idx="minor">
            <a:schemeClr val="tx1"/>
          </a:fontRef>
        </p:style>
      </p:cxnSp>
      <p:pic>
        <p:nvPicPr>
          <p:cNvPr id="48" name="Рисунок 47">
            <a:extLst>
              <a:ext uri="{FF2B5EF4-FFF2-40B4-BE49-F238E27FC236}">
                <a16:creationId xmlns:a16="http://schemas.microsoft.com/office/drawing/2014/main" id="{0FAD3F09-691F-40D2-8CA6-3D6F976FC7C1}"/>
              </a:ext>
            </a:extLst>
          </p:cNvPr>
          <p:cNvPicPr>
            <a:picLocks noChangeAspect="1"/>
          </p:cNvPicPr>
          <p:nvPr/>
        </p:nvPicPr>
        <p:blipFill>
          <a:blip r:embed="rId8"/>
          <a:stretch>
            <a:fillRect/>
          </a:stretch>
        </p:blipFill>
        <p:spPr>
          <a:xfrm>
            <a:off x="2716567" y="3829230"/>
            <a:ext cx="2590476" cy="1571429"/>
          </a:xfrm>
          <a:prstGeom prst="rect">
            <a:avLst/>
          </a:prstGeom>
        </p:spPr>
      </p:pic>
      <p:sp>
        <p:nvSpPr>
          <p:cNvPr id="50" name="Выноска: изогнутая линия с границей и чертой 49">
            <a:extLst>
              <a:ext uri="{FF2B5EF4-FFF2-40B4-BE49-F238E27FC236}">
                <a16:creationId xmlns:a16="http://schemas.microsoft.com/office/drawing/2014/main" id="{8055FADD-921B-47A9-B02A-6C1A18E37FF7}"/>
              </a:ext>
            </a:extLst>
          </p:cNvPr>
          <p:cNvSpPr/>
          <p:nvPr/>
        </p:nvSpPr>
        <p:spPr>
          <a:xfrm>
            <a:off x="8432799" y="457199"/>
            <a:ext cx="730251" cy="233363"/>
          </a:xfrm>
          <a:prstGeom prst="accentBorderCallout2">
            <a:avLst>
              <a:gd name="adj1" fmla="val 18750"/>
              <a:gd name="adj2" fmla="val -8333"/>
              <a:gd name="adj3" fmla="val 18750"/>
              <a:gd name="adj4" fmla="val -16667"/>
              <a:gd name="adj5" fmla="val 441030"/>
              <a:gd name="adj6" fmla="val -8734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TextBox 52">
            <a:extLst>
              <a:ext uri="{FF2B5EF4-FFF2-40B4-BE49-F238E27FC236}">
                <a16:creationId xmlns:a16="http://schemas.microsoft.com/office/drawing/2014/main" id="{3F08D63A-8AE0-44AE-8B6E-2D1ED19108E9}"/>
              </a:ext>
            </a:extLst>
          </p:cNvPr>
          <p:cNvSpPr txBox="1"/>
          <p:nvPr/>
        </p:nvSpPr>
        <p:spPr>
          <a:xfrm>
            <a:off x="8416131" y="370544"/>
            <a:ext cx="746919" cy="369332"/>
          </a:xfrm>
          <a:prstGeom prst="rect">
            <a:avLst/>
          </a:prstGeom>
          <a:noFill/>
        </p:spPr>
        <p:txBody>
          <a:bodyPr wrap="square" rtlCol="0">
            <a:spAutoFit/>
          </a:bodyPr>
          <a:lstStyle/>
          <a:p>
            <a:r>
              <a:rPr lang="ru-RU" dirty="0">
                <a:latin typeface="GOST Type AU" panose="02000306020200020003" pitchFamily="2" charset="0"/>
              </a:rPr>
              <a:t>Червяк</a:t>
            </a:r>
          </a:p>
        </p:txBody>
      </p:sp>
      <p:sp>
        <p:nvSpPr>
          <p:cNvPr id="56" name="Выноска: изогнутая линия с границей и чертой 55">
            <a:extLst>
              <a:ext uri="{FF2B5EF4-FFF2-40B4-BE49-F238E27FC236}">
                <a16:creationId xmlns:a16="http://schemas.microsoft.com/office/drawing/2014/main" id="{DD94DA30-9823-4B19-BF77-D42F0043789D}"/>
              </a:ext>
            </a:extLst>
          </p:cNvPr>
          <p:cNvSpPr/>
          <p:nvPr/>
        </p:nvSpPr>
        <p:spPr>
          <a:xfrm flipH="1">
            <a:off x="4591048" y="490464"/>
            <a:ext cx="2105487" cy="247728"/>
          </a:xfrm>
          <a:prstGeom prst="accentBorderCallout2">
            <a:avLst>
              <a:gd name="adj1" fmla="val 12611"/>
              <a:gd name="adj2" fmla="val -2678"/>
              <a:gd name="adj3" fmla="val 12611"/>
              <a:gd name="adj4" fmla="val -6941"/>
              <a:gd name="adj5" fmla="val 497593"/>
              <a:gd name="adj6" fmla="val -4257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5" name="TextBox 54">
            <a:extLst>
              <a:ext uri="{FF2B5EF4-FFF2-40B4-BE49-F238E27FC236}">
                <a16:creationId xmlns:a16="http://schemas.microsoft.com/office/drawing/2014/main" id="{5E1FB4A4-ACAF-4FB6-9AB0-FEB6F14E30BC}"/>
              </a:ext>
            </a:extLst>
          </p:cNvPr>
          <p:cNvSpPr txBox="1"/>
          <p:nvPr/>
        </p:nvSpPr>
        <p:spPr>
          <a:xfrm>
            <a:off x="4541769" y="417415"/>
            <a:ext cx="2222633" cy="369332"/>
          </a:xfrm>
          <a:prstGeom prst="rect">
            <a:avLst/>
          </a:prstGeom>
          <a:noFill/>
        </p:spPr>
        <p:txBody>
          <a:bodyPr wrap="square" rtlCol="0">
            <a:spAutoFit/>
          </a:bodyPr>
          <a:lstStyle/>
          <a:p>
            <a:r>
              <a:rPr lang="ru-RU" sz="1800" kern="1200" dirty="0">
                <a:solidFill>
                  <a:srgbClr val="000000"/>
                </a:solidFill>
                <a:effectLst/>
                <a:latin typeface="GOST Type AU" panose="02000306020200020003" pitchFamily="2" charset="0"/>
              </a:rPr>
              <a:t>Центрующая ось червяка</a:t>
            </a:r>
            <a:endParaRPr lang="ru-RU" dirty="0">
              <a:latin typeface="GOST Type AU" panose="02000306020200020003" pitchFamily="2" charset="0"/>
            </a:endParaRPr>
          </a:p>
        </p:txBody>
      </p:sp>
      <p:sp>
        <p:nvSpPr>
          <p:cNvPr id="62" name="Выноска: изогнутая линия с границей и чертой 61">
            <a:extLst>
              <a:ext uri="{FF2B5EF4-FFF2-40B4-BE49-F238E27FC236}">
                <a16:creationId xmlns:a16="http://schemas.microsoft.com/office/drawing/2014/main" id="{2EB45BF0-F20C-461E-A5D2-85450147B4D5}"/>
              </a:ext>
            </a:extLst>
          </p:cNvPr>
          <p:cNvSpPr/>
          <p:nvPr/>
        </p:nvSpPr>
        <p:spPr>
          <a:xfrm>
            <a:off x="9872422" y="998737"/>
            <a:ext cx="1574087" cy="257636"/>
          </a:xfrm>
          <a:prstGeom prst="accentBorderCallout2">
            <a:avLst>
              <a:gd name="adj1" fmla="val 12611"/>
              <a:gd name="adj2" fmla="val -2678"/>
              <a:gd name="adj3" fmla="val 12611"/>
              <a:gd name="adj4" fmla="val -6941"/>
              <a:gd name="adj5" fmla="val 533918"/>
              <a:gd name="adj6" fmla="val -3098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Box 62">
            <a:extLst>
              <a:ext uri="{FF2B5EF4-FFF2-40B4-BE49-F238E27FC236}">
                <a16:creationId xmlns:a16="http://schemas.microsoft.com/office/drawing/2014/main" id="{E2FDA1B3-2D59-4157-9353-6C059F5B8CED}"/>
              </a:ext>
            </a:extLst>
          </p:cNvPr>
          <p:cNvSpPr txBox="1"/>
          <p:nvPr/>
        </p:nvSpPr>
        <p:spPr>
          <a:xfrm flipH="1">
            <a:off x="9948620" y="930440"/>
            <a:ext cx="1497889" cy="369332"/>
          </a:xfrm>
          <a:prstGeom prst="rect">
            <a:avLst/>
          </a:prstGeom>
          <a:noFill/>
        </p:spPr>
        <p:txBody>
          <a:bodyPr wrap="square" rtlCol="0">
            <a:spAutoFit/>
          </a:bodyPr>
          <a:lstStyle/>
          <a:p>
            <a:r>
              <a:rPr lang="ru-RU" sz="1800" kern="1200" dirty="0">
                <a:solidFill>
                  <a:srgbClr val="000000"/>
                </a:solidFill>
                <a:effectLst/>
                <a:latin typeface="GOST Type AU" panose="02000306020200020003" pitchFamily="2" charset="0"/>
              </a:rPr>
              <a:t>Червячный трос</a:t>
            </a:r>
            <a:endParaRPr lang="ru-RU" dirty="0">
              <a:latin typeface="GOST Type AU" panose="02000306020200020003" pitchFamily="2" charset="0"/>
            </a:endParaRPr>
          </a:p>
        </p:txBody>
      </p:sp>
      <p:sp>
        <p:nvSpPr>
          <p:cNvPr id="74" name="Выноска: изогнутая линия с границей и чертой 73">
            <a:extLst>
              <a:ext uri="{FF2B5EF4-FFF2-40B4-BE49-F238E27FC236}">
                <a16:creationId xmlns:a16="http://schemas.microsoft.com/office/drawing/2014/main" id="{10FAD480-340E-492B-B138-78F27BE85F1C}"/>
              </a:ext>
            </a:extLst>
          </p:cNvPr>
          <p:cNvSpPr/>
          <p:nvPr/>
        </p:nvSpPr>
        <p:spPr>
          <a:xfrm>
            <a:off x="10896255" y="1527175"/>
            <a:ext cx="1090613" cy="479111"/>
          </a:xfrm>
          <a:prstGeom prst="accentBorderCallout2">
            <a:avLst>
              <a:gd name="adj1" fmla="val 12611"/>
              <a:gd name="adj2" fmla="val -2678"/>
              <a:gd name="adj3" fmla="val 12611"/>
              <a:gd name="adj4" fmla="val -6941"/>
              <a:gd name="adj5" fmla="val 365402"/>
              <a:gd name="adj6" fmla="val -3147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TextBox 74">
            <a:extLst>
              <a:ext uri="{FF2B5EF4-FFF2-40B4-BE49-F238E27FC236}">
                <a16:creationId xmlns:a16="http://schemas.microsoft.com/office/drawing/2014/main" id="{BD9AEA52-6455-4EB4-8230-F4088A92BAE3}"/>
              </a:ext>
            </a:extLst>
          </p:cNvPr>
          <p:cNvSpPr txBox="1"/>
          <p:nvPr/>
        </p:nvSpPr>
        <p:spPr>
          <a:xfrm>
            <a:off x="10772430" y="1439776"/>
            <a:ext cx="1338263" cy="646331"/>
          </a:xfrm>
          <a:prstGeom prst="rect">
            <a:avLst/>
          </a:prstGeom>
          <a:noFill/>
        </p:spPr>
        <p:txBody>
          <a:bodyPr wrap="square" rtlCol="0">
            <a:spAutoFit/>
          </a:bodyPr>
          <a:lstStyle/>
          <a:p>
            <a:pPr algn="ctr"/>
            <a:r>
              <a:rPr lang="ru-RU" dirty="0">
                <a:solidFill>
                  <a:srgbClr val="000000"/>
                </a:solidFill>
                <a:latin typeface="GOST Type AU" panose="02000306020200020003" pitchFamily="2" charset="0"/>
              </a:rPr>
              <a:t>Ц</a:t>
            </a:r>
            <a:r>
              <a:rPr lang="ru-RU" sz="1800" kern="1200" dirty="0">
                <a:solidFill>
                  <a:srgbClr val="000000"/>
                </a:solidFill>
                <a:effectLst/>
                <a:latin typeface="GOST Type AU" panose="02000306020200020003" pitchFamily="2" charset="0"/>
              </a:rPr>
              <a:t>ентрующая деталь</a:t>
            </a:r>
            <a:endParaRPr lang="ru-RU" dirty="0">
              <a:latin typeface="GOST Type AU" panose="02000306020200020003" pitchFamily="2" charset="0"/>
            </a:endParaRPr>
          </a:p>
        </p:txBody>
      </p:sp>
      <p:cxnSp>
        <p:nvCxnSpPr>
          <p:cNvPr id="1030" name="Прямая соединительная линия 1029">
            <a:extLst>
              <a:ext uri="{FF2B5EF4-FFF2-40B4-BE49-F238E27FC236}">
                <a16:creationId xmlns:a16="http://schemas.microsoft.com/office/drawing/2014/main" id="{F0B68BBD-B2E6-4BC2-A276-C911DE3ECE70}"/>
              </a:ext>
            </a:extLst>
          </p:cNvPr>
          <p:cNvCxnSpPr>
            <a:cxnSpLocks/>
          </p:cNvCxnSpPr>
          <p:nvPr/>
        </p:nvCxnSpPr>
        <p:spPr>
          <a:xfrm>
            <a:off x="7086600" y="3686421"/>
            <a:ext cx="0" cy="5484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a:extLst>
              <a:ext uri="{FF2B5EF4-FFF2-40B4-BE49-F238E27FC236}">
                <a16:creationId xmlns:a16="http://schemas.microsoft.com/office/drawing/2014/main" id="{81B1A622-528B-4C3A-95E0-45CAAE6E4474}"/>
              </a:ext>
            </a:extLst>
          </p:cNvPr>
          <p:cNvCxnSpPr>
            <a:cxnSpLocks/>
          </p:cNvCxnSpPr>
          <p:nvPr/>
        </p:nvCxnSpPr>
        <p:spPr>
          <a:xfrm>
            <a:off x="10372725" y="3645694"/>
            <a:ext cx="0" cy="589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Прямая соединительная линия 1031">
            <a:extLst>
              <a:ext uri="{FF2B5EF4-FFF2-40B4-BE49-F238E27FC236}">
                <a16:creationId xmlns:a16="http://schemas.microsoft.com/office/drawing/2014/main" id="{C6478175-F8D1-4F16-B30B-9BD18F2BC29E}"/>
              </a:ext>
            </a:extLst>
          </p:cNvPr>
          <p:cNvCxnSpPr>
            <a:cxnSpLocks/>
          </p:cNvCxnSpPr>
          <p:nvPr/>
        </p:nvCxnSpPr>
        <p:spPr>
          <a:xfrm>
            <a:off x="7086600" y="4205288"/>
            <a:ext cx="3286125" cy="0"/>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33C29126-91DA-4110-8A0F-6BFD9137CF78}"/>
              </a:ext>
            </a:extLst>
          </p:cNvPr>
          <p:cNvSpPr txBox="1"/>
          <p:nvPr/>
        </p:nvSpPr>
        <p:spPr>
          <a:xfrm>
            <a:off x="7264723" y="3896128"/>
            <a:ext cx="2929879" cy="369332"/>
          </a:xfrm>
          <a:prstGeom prst="rect">
            <a:avLst/>
          </a:prstGeom>
          <a:noFill/>
        </p:spPr>
        <p:txBody>
          <a:bodyPr wrap="square" rtlCol="0">
            <a:spAutoFit/>
          </a:bodyPr>
          <a:lstStyle/>
          <a:p>
            <a:r>
              <a:rPr lang="ru-RU" dirty="0">
                <a:latin typeface="GOST Type AU" panose="02000306020200020003" pitchFamily="2" charset="0"/>
              </a:rPr>
              <a:t>Блок управления манипулятором</a:t>
            </a:r>
          </a:p>
        </p:txBody>
      </p:sp>
      <p:sp>
        <p:nvSpPr>
          <p:cNvPr id="90" name="Выноска: изогнутая линия с границей и чертой 89">
            <a:extLst>
              <a:ext uri="{FF2B5EF4-FFF2-40B4-BE49-F238E27FC236}">
                <a16:creationId xmlns:a16="http://schemas.microsoft.com/office/drawing/2014/main" id="{CD9921BE-9228-4100-AEC0-C9C7E4C9A297}"/>
              </a:ext>
            </a:extLst>
          </p:cNvPr>
          <p:cNvSpPr/>
          <p:nvPr/>
        </p:nvSpPr>
        <p:spPr>
          <a:xfrm>
            <a:off x="10787632" y="3590205"/>
            <a:ext cx="569344" cy="228759"/>
          </a:xfrm>
          <a:prstGeom prst="accentBorderCallout2">
            <a:avLst>
              <a:gd name="adj1" fmla="val 18750"/>
              <a:gd name="adj2" fmla="val -8333"/>
              <a:gd name="adj3" fmla="val 18750"/>
              <a:gd name="adj4" fmla="val -16667"/>
              <a:gd name="adj5" fmla="val -787075"/>
              <a:gd name="adj6" fmla="val -19470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48" name="TextBox 1047">
            <a:extLst>
              <a:ext uri="{FF2B5EF4-FFF2-40B4-BE49-F238E27FC236}">
                <a16:creationId xmlns:a16="http://schemas.microsoft.com/office/drawing/2014/main" id="{14C04D3A-953C-4409-9CED-87AAFE138873}"/>
              </a:ext>
            </a:extLst>
          </p:cNvPr>
          <p:cNvSpPr txBox="1"/>
          <p:nvPr/>
        </p:nvSpPr>
        <p:spPr>
          <a:xfrm>
            <a:off x="10729197" y="3501755"/>
            <a:ext cx="862358" cy="369332"/>
          </a:xfrm>
          <a:prstGeom prst="rect">
            <a:avLst/>
          </a:prstGeom>
          <a:noFill/>
        </p:spPr>
        <p:txBody>
          <a:bodyPr wrap="square" rtlCol="0">
            <a:spAutoFit/>
          </a:bodyPr>
          <a:lstStyle/>
          <a:p>
            <a:r>
              <a:rPr lang="ru-RU" dirty="0">
                <a:latin typeface="GOST Type AU" panose="02000306020200020003" pitchFamily="2" charset="0"/>
              </a:rPr>
              <a:t>Мотор</a:t>
            </a:r>
          </a:p>
        </p:txBody>
      </p:sp>
      <p:sp>
        <p:nvSpPr>
          <p:cNvPr id="1049" name="Выноска: изогнутая линия с границей и чертой 1048">
            <a:extLst>
              <a:ext uri="{FF2B5EF4-FFF2-40B4-BE49-F238E27FC236}">
                <a16:creationId xmlns:a16="http://schemas.microsoft.com/office/drawing/2014/main" id="{D0C2E9C1-E018-4245-8D79-906A27266A34}"/>
              </a:ext>
            </a:extLst>
          </p:cNvPr>
          <p:cNvSpPr/>
          <p:nvPr/>
        </p:nvSpPr>
        <p:spPr>
          <a:xfrm flipH="1">
            <a:off x="3529012" y="956018"/>
            <a:ext cx="2124074" cy="263086"/>
          </a:xfrm>
          <a:prstGeom prst="accentBorderCallout2">
            <a:avLst>
              <a:gd name="adj1" fmla="val 18750"/>
              <a:gd name="adj2" fmla="val -2354"/>
              <a:gd name="adj3" fmla="val 18750"/>
              <a:gd name="adj4" fmla="val -7997"/>
              <a:gd name="adj5" fmla="val 608211"/>
              <a:gd name="adj6" fmla="val -5276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0" name="TextBox 1049">
            <a:extLst>
              <a:ext uri="{FF2B5EF4-FFF2-40B4-BE49-F238E27FC236}">
                <a16:creationId xmlns:a16="http://schemas.microsoft.com/office/drawing/2014/main" id="{331136F2-9331-4B4A-A1C1-431D320FE981}"/>
              </a:ext>
            </a:extLst>
          </p:cNvPr>
          <p:cNvSpPr txBox="1"/>
          <p:nvPr/>
        </p:nvSpPr>
        <p:spPr>
          <a:xfrm>
            <a:off x="3419776" y="881559"/>
            <a:ext cx="2366680" cy="369332"/>
          </a:xfrm>
          <a:prstGeom prst="rect">
            <a:avLst/>
          </a:prstGeom>
          <a:noFill/>
        </p:spPr>
        <p:txBody>
          <a:bodyPr wrap="square" rtlCol="0">
            <a:spAutoFit/>
          </a:bodyPr>
          <a:lstStyle/>
          <a:p>
            <a:pPr algn="ctr"/>
            <a:r>
              <a:rPr lang="ru-RU" dirty="0">
                <a:latin typeface="GOST Type AU" panose="02000306020200020003" pitchFamily="2" charset="0"/>
              </a:rPr>
              <a:t>Мотор вращения захвата</a:t>
            </a:r>
          </a:p>
        </p:txBody>
      </p:sp>
      <p:sp>
        <p:nvSpPr>
          <p:cNvPr id="1051" name="TextBox 1050">
            <a:extLst>
              <a:ext uri="{FF2B5EF4-FFF2-40B4-BE49-F238E27FC236}">
                <a16:creationId xmlns:a16="http://schemas.microsoft.com/office/drawing/2014/main" id="{057EFD39-2CBB-4F29-BB18-BFF4423B3DF0}"/>
              </a:ext>
            </a:extLst>
          </p:cNvPr>
          <p:cNvSpPr txBox="1"/>
          <p:nvPr/>
        </p:nvSpPr>
        <p:spPr>
          <a:xfrm>
            <a:off x="3090863" y="3220873"/>
            <a:ext cx="2438399" cy="369332"/>
          </a:xfrm>
          <a:prstGeom prst="rect">
            <a:avLst/>
          </a:prstGeom>
          <a:noFill/>
        </p:spPr>
        <p:txBody>
          <a:bodyPr wrap="square" rtlCol="0">
            <a:spAutoFit/>
          </a:bodyPr>
          <a:lstStyle/>
          <a:p>
            <a:r>
              <a:rPr lang="ru-RU" dirty="0">
                <a:latin typeface="GOST Type AU" panose="02000306020200020003" pitchFamily="2" charset="0"/>
              </a:rPr>
              <a:t>Захват</a:t>
            </a:r>
          </a:p>
        </p:txBody>
      </p:sp>
      <p:cxnSp>
        <p:nvCxnSpPr>
          <p:cNvPr id="1053" name="Прямая соединительная линия 1052">
            <a:extLst>
              <a:ext uri="{FF2B5EF4-FFF2-40B4-BE49-F238E27FC236}">
                <a16:creationId xmlns:a16="http://schemas.microsoft.com/office/drawing/2014/main" id="{29E38C4D-1D04-4301-9A6A-62E017CBC43B}"/>
              </a:ext>
            </a:extLst>
          </p:cNvPr>
          <p:cNvCxnSpPr>
            <a:cxnSpLocks/>
          </p:cNvCxnSpPr>
          <p:nvPr/>
        </p:nvCxnSpPr>
        <p:spPr>
          <a:xfrm>
            <a:off x="1039244" y="2717006"/>
            <a:ext cx="0" cy="1179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Прямая соединительная линия 1054">
            <a:extLst>
              <a:ext uri="{FF2B5EF4-FFF2-40B4-BE49-F238E27FC236}">
                <a16:creationId xmlns:a16="http://schemas.microsoft.com/office/drawing/2014/main" id="{BAF59296-2C21-48D0-BDA2-8ECDBE456348}"/>
              </a:ext>
            </a:extLst>
          </p:cNvPr>
          <p:cNvCxnSpPr>
            <a:cxnSpLocks/>
          </p:cNvCxnSpPr>
          <p:nvPr/>
        </p:nvCxnSpPr>
        <p:spPr>
          <a:xfrm>
            <a:off x="1044000" y="3787320"/>
            <a:ext cx="6047357" cy="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2" name="Выноска: изогнутая линия с границей и чертой 1061">
            <a:extLst>
              <a:ext uri="{FF2B5EF4-FFF2-40B4-BE49-F238E27FC236}">
                <a16:creationId xmlns:a16="http://schemas.microsoft.com/office/drawing/2014/main" id="{ABFA177B-2554-44E7-A678-2D8534FC3565}"/>
              </a:ext>
            </a:extLst>
          </p:cNvPr>
          <p:cNvSpPr/>
          <p:nvPr/>
        </p:nvSpPr>
        <p:spPr>
          <a:xfrm flipH="1">
            <a:off x="2185988" y="1439662"/>
            <a:ext cx="1696634" cy="759555"/>
          </a:xfrm>
          <a:prstGeom prst="accentBorderCallout2">
            <a:avLst>
              <a:gd name="adj1" fmla="val 18750"/>
              <a:gd name="adj2" fmla="val -2929"/>
              <a:gd name="adj3" fmla="val 18750"/>
              <a:gd name="adj4" fmla="val -16667"/>
              <a:gd name="adj5" fmla="val 76133"/>
              <a:gd name="adj6" fmla="val -5507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3" name="TextBox 1062">
            <a:extLst>
              <a:ext uri="{FF2B5EF4-FFF2-40B4-BE49-F238E27FC236}">
                <a16:creationId xmlns:a16="http://schemas.microsoft.com/office/drawing/2014/main" id="{3F77203B-6BF9-4813-A8FA-BD1A4A240F56}"/>
              </a:ext>
            </a:extLst>
          </p:cNvPr>
          <p:cNvSpPr txBox="1"/>
          <p:nvPr/>
        </p:nvSpPr>
        <p:spPr>
          <a:xfrm>
            <a:off x="1883713" y="1357774"/>
            <a:ext cx="2291160" cy="923330"/>
          </a:xfrm>
          <a:prstGeom prst="rect">
            <a:avLst/>
          </a:prstGeom>
          <a:noFill/>
        </p:spPr>
        <p:txBody>
          <a:bodyPr wrap="square" rtlCol="0">
            <a:spAutoFit/>
          </a:bodyPr>
          <a:lstStyle/>
          <a:p>
            <a:pPr algn="ctr"/>
            <a:r>
              <a:rPr lang="ru-RU" dirty="0">
                <a:latin typeface="GOST Type AU" panose="02000306020200020003" pitchFamily="2" charset="0"/>
              </a:rPr>
              <a:t>Сервомотор открытия</a:t>
            </a:r>
            <a:r>
              <a:rPr lang="en-US" dirty="0">
                <a:latin typeface="GOST Type AU" panose="02000306020200020003" pitchFamily="2" charset="0"/>
              </a:rPr>
              <a:t>/</a:t>
            </a:r>
            <a:r>
              <a:rPr lang="ru-RU" dirty="0">
                <a:latin typeface="GOST Type AU" panose="02000306020200020003" pitchFamily="2" charset="0"/>
              </a:rPr>
              <a:t>закрытия захвата</a:t>
            </a:r>
          </a:p>
        </p:txBody>
      </p:sp>
    </p:spTree>
    <p:extLst>
      <p:ext uri="{BB962C8B-B14F-4D97-AF65-F5344CB8AC3E}">
        <p14:creationId xmlns:p14="http://schemas.microsoft.com/office/powerpoint/2010/main" val="167346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01B7FC-CEF2-4753-88A6-7BE9872E5016}"/>
              </a:ext>
            </a:extLst>
          </p:cNvPr>
          <p:cNvSpPr>
            <a:spLocks noGrp="1"/>
          </p:cNvSpPr>
          <p:nvPr>
            <p:ph type="title"/>
          </p:nvPr>
        </p:nvSpPr>
        <p:spPr/>
        <p:txBody>
          <a:bodyPr/>
          <a:lstStyle/>
          <a:p>
            <a:r>
              <a:rPr lang="ru-RU" b="1" dirty="0">
                <a:latin typeface="GOST Type AU" panose="02000306020200020003" pitchFamily="2" charset="0"/>
              </a:rPr>
              <a:t> Еще раз про манипулятор</a:t>
            </a:r>
            <a:endParaRPr lang="ru-RU" dirty="0"/>
          </a:p>
        </p:txBody>
      </p:sp>
      <p:pic>
        <p:nvPicPr>
          <p:cNvPr id="3" name="Рисунок 2">
            <a:extLst>
              <a:ext uri="{FF2B5EF4-FFF2-40B4-BE49-F238E27FC236}">
                <a16:creationId xmlns:a16="http://schemas.microsoft.com/office/drawing/2014/main" id="{A89E5C1E-FEE5-46CF-8C90-DE989930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214" y="1813953"/>
            <a:ext cx="8580441" cy="4424921"/>
          </a:xfrm>
          <a:prstGeom prst="rect">
            <a:avLst/>
          </a:prstGeom>
        </p:spPr>
      </p:pic>
    </p:spTree>
    <p:extLst>
      <p:ext uri="{BB962C8B-B14F-4D97-AF65-F5344CB8AC3E}">
        <p14:creationId xmlns:p14="http://schemas.microsoft.com/office/powerpoint/2010/main" val="176340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1906F76-072F-40A1-A63F-52D07BDB833A}"/>
              </a:ext>
            </a:extLst>
          </p:cNvPr>
          <p:cNvPicPr>
            <a:picLocks noChangeAspect="1"/>
          </p:cNvPicPr>
          <p:nvPr/>
        </p:nvPicPr>
        <p:blipFill rotWithShape="1">
          <a:blip r:embed="rId3">
            <a:extLst>
              <a:ext uri="{28A0092B-C50C-407E-A947-70E740481C1C}">
                <a14:useLocalDpi xmlns:a14="http://schemas.microsoft.com/office/drawing/2010/main" val="0"/>
              </a:ext>
            </a:extLst>
          </a:blip>
          <a:srcRect l="11807" t="20261" r="29294" b="22090"/>
          <a:stretch/>
        </p:blipFill>
        <p:spPr>
          <a:xfrm>
            <a:off x="6459166" y="1498060"/>
            <a:ext cx="5732834" cy="4747097"/>
          </a:xfrm>
          <a:prstGeom prst="rect">
            <a:avLst/>
          </a:prstGeom>
        </p:spPr>
      </p:pic>
      <p:pic>
        <p:nvPicPr>
          <p:cNvPr id="4" name="Рисунок 3">
            <a:extLst>
              <a:ext uri="{FF2B5EF4-FFF2-40B4-BE49-F238E27FC236}">
                <a16:creationId xmlns:a16="http://schemas.microsoft.com/office/drawing/2014/main" id="{66497716-E174-4945-9F7D-0F1866332965}"/>
              </a:ext>
            </a:extLst>
          </p:cNvPr>
          <p:cNvPicPr>
            <a:picLocks noChangeAspect="1"/>
          </p:cNvPicPr>
          <p:nvPr/>
        </p:nvPicPr>
        <p:blipFill rotWithShape="1">
          <a:blip r:embed="rId4">
            <a:extLst>
              <a:ext uri="{28A0092B-C50C-407E-A947-70E740481C1C}">
                <a14:useLocalDpi xmlns:a14="http://schemas.microsoft.com/office/drawing/2010/main" val="0"/>
              </a:ext>
            </a:extLst>
          </a:blip>
          <a:srcRect l="20110" t="16966" r="16448" b="20358"/>
          <a:stretch/>
        </p:blipFill>
        <p:spPr>
          <a:xfrm>
            <a:off x="-64449" y="1193800"/>
            <a:ext cx="6913394" cy="5532094"/>
          </a:xfrm>
          <a:prstGeom prst="rect">
            <a:avLst/>
          </a:prstGeom>
        </p:spPr>
      </p:pic>
      <p:sp>
        <p:nvSpPr>
          <p:cNvPr id="2" name="Заголовок 1">
            <a:extLst>
              <a:ext uri="{FF2B5EF4-FFF2-40B4-BE49-F238E27FC236}">
                <a16:creationId xmlns:a16="http://schemas.microsoft.com/office/drawing/2014/main" id="{E701B7FC-CEF2-4753-88A6-7BE9872E5016}"/>
              </a:ext>
            </a:extLst>
          </p:cNvPr>
          <p:cNvSpPr>
            <a:spLocks noGrp="1"/>
          </p:cNvSpPr>
          <p:nvPr>
            <p:ph type="title"/>
          </p:nvPr>
        </p:nvSpPr>
        <p:spPr>
          <a:xfrm>
            <a:off x="0" y="-1"/>
            <a:ext cx="10515600" cy="1090013"/>
          </a:xfrm>
        </p:spPr>
        <p:txBody>
          <a:bodyPr/>
          <a:lstStyle/>
          <a:p>
            <a:r>
              <a:rPr lang="ru-RU" b="1" dirty="0">
                <a:latin typeface="GOST Type AU" panose="02000306020200020003" pitchFamily="2" charset="0"/>
              </a:rPr>
              <a:t>    Конструкция</a:t>
            </a:r>
          </a:p>
        </p:txBody>
      </p:sp>
    </p:spTree>
    <p:extLst>
      <p:ext uri="{BB962C8B-B14F-4D97-AF65-F5344CB8AC3E}">
        <p14:creationId xmlns:p14="http://schemas.microsoft.com/office/powerpoint/2010/main" val="189634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A5A02-CE08-4BF7-9E6D-F7D708B8D7C8}"/>
              </a:ext>
            </a:extLst>
          </p:cNvPr>
          <p:cNvSpPr>
            <a:spLocks noGrp="1"/>
          </p:cNvSpPr>
          <p:nvPr>
            <p:ph type="title"/>
          </p:nvPr>
        </p:nvSpPr>
        <p:spPr>
          <a:xfrm>
            <a:off x="0" y="0"/>
            <a:ext cx="10515600" cy="1325563"/>
          </a:xfrm>
        </p:spPr>
        <p:txBody>
          <a:bodyPr/>
          <a:lstStyle/>
          <a:p>
            <a:r>
              <a:rPr lang="en-US" b="1" dirty="0">
                <a:latin typeface="GOST Type AU" panose="02000306020200020003" pitchFamily="2" charset="0"/>
              </a:rPr>
              <a:t>    </a:t>
            </a:r>
            <a:r>
              <a:rPr lang="ru-RU" b="1" dirty="0">
                <a:latin typeface="GOST Type AU" panose="02000306020200020003" pitchFamily="2" charset="0"/>
              </a:rPr>
              <a:t>Еще раз про конструкцию</a:t>
            </a:r>
          </a:p>
        </p:txBody>
      </p:sp>
      <p:sp>
        <p:nvSpPr>
          <p:cNvPr id="5" name="TextBox 4">
            <a:extLst>
              <a:ext uri="{FF2B5EF4-FFF2-40B4-BE49-F238E27FC236}">
                <a16:creationId xmlns:a16="http://schemas.microsoft.com/office/drawing/2014/main" id="{44146870-815E-9497-00B9-CB02B1EEA3BC}"/>
              </a:ext>
            </a:extLst>
          </p:cNvPr>
          <p:cNvSpPr txBox="1"/>
          <p:nvPr/>
        </p:nvSpPr>
        <p:spPr>
          <a:xfrm>
            <a:off x="0" y="1728788"/>
            <a:ext cx="3902418" cy="6740307"/>
          </a:xfrm>
          <a:prstGeom prst="rect">
            <a:avLst/>
          </a:prstGeom>
          <a:noFill/>
        </p:spPr>
        <p:txBody>
          <a:bodyPr wrap="square" rtlCol="0">
            <a:spAutoFit/>
          </a:bodyPr>
          <a:lstStyle/>
          <a:p>
            <a:pPr marL="285750" indent="-285750">
              <a:buFont typeface="Wingdings" panose="05000000000000000000" pitchFamily="2" charset="2"/>
              <a:buChar char="q"/>
            </a:pPr>
            <a:r>
              <a:rPr lang="ru-RU" sz="2800" dirty="0">
                <a:latin typeface="GOST Type AU" panose="02000306020200020003" pitchFamily="2" charset="0"/>
              </a:rPr>
              <a:t> </a:t>
            </a:r>
            <a:r>
              <a:rPr lang="ru-RU" sz="2800" b="1" u="sng" dirty="0">
                <a:latin typeface="GOST Type AU" panose="02000306020200020003" pitchFamily="2" charset="0"/>
              </a:rPr>
              <a:t>Лапки</a:t>
            </a:r>
            <a:r>
              <a:rPr lang="ru-RU" sz="2800" dirty="0">
                <a:latin typeface="GOST Type AU" panose="02000306020200020003" pitchFamily="2" charset="0"/>
              </a:rPr>
              <a:t> из твёрдого материала</a:t>
            </a:r>
          </a:p>
          <a:p>
            <a:pPr marL="285750" indent="-285750">
              <a:buFont typeface="Wingdings" panose="05000000000000000000" pitchFamily="2" charset="2"/>
              <a:buChar char="q"/>
            </a:pPr>
            <a:endParaRPr lang="ru-RU" sz="2800"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Центральная пара лапок </a:t>
            </a:r>
            <a:r>
              <a:rPr lang="ru-RU" sz="2800" b="1" u="sng" dirty="0">
                <a:latin typeface="GOST Type AU" panose="02000306020200020003" pitchFamily="2" charset="0"/>
              </a:rPr>
              <a:t>отдалена</a:t>
            </a:r>
            <a:r>
              <a:rPr lang="ru-RU" sz="2800" dirty="0">
                <a:latin typeface="GOST Type AU" panose="02000306020200020003" pitchFamily="2" charset="0"/>
              </a:rPr>
              <a:t> от корпуса </a:t>
            </a:r>
          </a:p>
          <a:p>
            <a:pPr marL="285750" indent="-285750">
              <a:buFont typeface="Wingdings" panose="05000000000000000000" pitchFamily="2" charset="2"/>
              <a:buChar char="q"/>
            </a:pPr>
            <a:endParaRPr lang="ru-RU" sz="2800" b="1"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Возможность вращения в </a:t>
            </a:r>
            <a:r>
              <a:rPr lang="ru-RU" sz="2800" b="1" u="sng" dirty="0">
                <a:latin typeface="GOST Type AU" panose="02000306020200020003" pitchFamily="2" charset="0"/>
              </a:rPr>
              <a:t>обе стороны</a:t>
            </a:r>
            <a:endParaRPr lang="en-US" sz="2800" b="1" u="sng" dirty="0">
              <a:latin typeface="GOST Type AU" panose="02000306020200020003" pitchFamily="2" charset="0"/>
            </a:endParaRPr>
          </a:p>
          <a:p>
            <a:pPr marL="285750" indent="-285750">
              <a:buFont typeface="Wingdings" panose="05000000000000000000" pitchFamily="2" charset="2"/>
              <a:buChar char="q"/>
            </a:pPr>
            <a:endParaRPr lang="en-US" sz="2800" b="1" u="sng"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a:t>
            </a:r>
            <a:r>
              <a:rPr lang="ru-RU" sz="2800" b="1" u="sng" dirty="0">
                <a:latin typeface="GOST Type AU" panose="02000306020200020003" pitchFamily="2" charset="0"/>
              </a:rPr>
              <a:t>Корпус</a:t>
            </a:r>
            <a:r>
              <a:rPr lang="ru-RU" sz="2800" dirty="0">
                <a:latin typeface="GOST Type AU" panose="02000306020200020003" pitchFamily="2" charset="0"/>
              </a:rPr>
              <a:t> абсолютно симметричен</a:t>
            </a:r>
          </a:p>
          <a:p>
            <a:pPr marL="285750" indent="-285750">
              <a:buFont typeface="Wingdings" panose="05000000000000000000" pitchFamily="2" charset="2"/>
              <a:buChar char="q"/>
            </a:pPr>
            <a:endParaRPr lang="ru-RU" sz="2800" b="1" u="sng" dirty="0">
              <a:latin typeface="GOST Type AU" panose="02000306020200020003" pitchFamily="2" charset="0"/>
            </a:endParaRPr>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p:txBody>
      </p:sp>
      <p:pic>
        <p:nvPicPr>
          <p:cNvPr id="7" name="Рисунок 6">
            <a:extLst>
              <a:ext uri="{FF2B5EF4-FFF2-40B4-BE49-F238E27FC236}">
                <a16:creationId xmlns:a16="http://schemas.microsoft.com/office/drawing/2014/main" id="{3932357F-DE12-7816-980A-77D04A8BA95D}"/>
              </a:ext>
            </a:extLst>
          </p:cNvPr>
          <p:cNvPicPr>
            <a:picLocks noChangeAspect="1"/>
          </p:cNvPicPr>
          <p:nvPr/>
        </p:nvPicPr>
        <p:blipFill rotWithShape="1">
          <a:blip r:embed="rId3">
            <a:extLst>
              <a:ext uri="{28A0092B-C50C-407E-A947-70E740481C1C}">
                <a14:useLocalDpi xmlns:a14="http://schemas.microsoft.com/office/drawing/2010/main" val="0"/>
              </a:ext>
            </a:extLst>
          </a:blip>
          <a:srcRect l="11497" t="16323" r="8116" b="2233"/>
          <a:stretch/>
        </p:blipFill>
        <p:spPr>
          <a:xfrm>
            <a:off x="4387590" y="1921668"/>
            <a:ext cx="7636398" cy="4350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4296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7F8580-9B6B-40A7-99FF-AA92DAFACDCF}"/>
              </a:ext>
            </a:extLst>
          </p:cNvPr>
          <p:cNvSpPr>
            <a:spLocks noGrp="1"/>
          </p:cNvSpPr>
          <p:nvPr>
            <p:ph type="title"/>
          </p:nvPr>
        </p:nvSpPr>
        <p:spPr>
          <a:xfrm>
            <a:off x="0" y="-208967"/>
            <a:ext cx="10515600" cy="1325563"/>
          </a:xfrm>
        </p:spPr>
        <p:txBody>
          <a:bodyPr/>
          <a:lstStyle/>
          <a:p>
            <a:r>
              <a:rPr lang="en-US" b="1" dirty="0">
                <a:latin typeface="GOST Type AU" panose="02000306020200020003" pitchFamily="2" charset="0"/>
              </a:rPr>
              <a:t>    </a:t>
            </a:r>
            <a:r>
              <a:rPr lang="ru-RU" b="1" dirty="0">
                <a:latin typeface="GOST Type AU" panose="02000306020200020003" pitchFamily="2" charset="0"/>
              </a:rPr>
              <a:t>Что на данном этапе есть?</a:t>
            </a:r>
          </a:p>
        </p:txBody>
      </p:sp>
      <p:pic>
        <p:nvPicPr>
          <p:cNvPr id="3" name="Рисунок 2">
            <a:extLst>
              <a:ext uri="{FF2B5EF4-FFF2-40B4-BE49-F238E27FC236}">
                <a16:creationId xmlns:a16="http://schemas.microsoft.com/office/drawing/2014/main" id="{3814FECE-C506-43E3-84EB-E55442E858E7}"/>
              </a:ext>
            </a:extLst>
          </p:cNvPr>
          <p:cNvPicPr>
            <a:picLocks noChangeAspect="1"/>
          </p:cNvPicPr>
          <p:nvPr/>
        </p:nvPicPr>
        <p:blipFill rotWithShape="1">
          <a:blip r:embed="rId3"/>
          <a:srcRect r="2519"/>
          <a:stretch/>
        </p:blipFill>
        <p:spPr>
          <a:xfrm>
            <a:off x="5076807" y="3010878"/>
            <a:ext cx="6912875" cy="365154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E87A79-0352-483C-B478-3D280FF5B1BD}"/>
              </a:ext>
            </a:extLst>
          </p:cNvPr>
          <p:cNvSpPr txBox="1"/>
          <p:nvPr/>
        </p:nvSpPr>
        <p:spPr>
          <a:xfrm>
            <a:off x="8270509" y="69095"/>
            <a:ext cx="1702191" cy="769441"/>
          </a:xfrm>
          <a:prstGeom prst="rect">
            <a:avLst/>
          </a:prstGeom>
          <a:noFill/>
        </p:spPr>
        <p:txBody>
          <a:bodyPr wrap="square" rtlCol="0">
            <a:spAutoFit/>
          </a:bodyPr>
          <a:lstStyle/>
          <a:p>
            <a:r>
              <a:rPr lang="ru-RU" sz="4400" b="1" u="sng" dirty="0">
                <a:latin typeface="GOST Type AU" panose="02000306020200020003" pitchFamily="2" charset="0"/>
              </a:rPr>
              <a:t>Планы</a:t>
            </a:r>
            <a:endParaRPr lang="ru-RU" sz="4000" b="1" u="sng" dirty="0">
              <a:latin typeface="GOST Type AU" panose="02000306020200020003" pitchFamily="2" charset="0"/>
            </a:endParaRPr>
          </a:p>
        </p:txBody>
      </p:sp>
      <p:sp>
        <p:nvSpPr>
          <p:cNvPr id="6" name="TextBox 5">
            <a:extLst>
              <a:ext uri="{FF2B5EF4-FFF2-40B4-BE49-F238E27FC236}">
                <a16:creationId xmlns:a16="http://schemas.microsoft.com/office/drawing/2014/main" id="{0B5235D9-2FFE-4A98-8F3C-605DB92D8586}"/>
              </a:ext>
            </a:extLst>
          </p:cNvPr>
          <p:cNvSpPr txBox="1"/>
          <p:nvPr/>
        </p:nvSpPr>
        <p:spPr>
          <a:xfrm>
            <a:off x="7694445" y="907630"/>
            <a:ext cx="3721422" cy="3046988"/>
          </a:xfrm>
          <a:prstGeom prst="rect">
            <a:avLst/>
          </a:prstGeom>
          <a:noFill/>
        </p:spPr>
        <p:txBody>
          <a:bodyPr wrap="square" rtlCol="0">
            <a:spAutoFit/>
          </a:bodyPr>
          <a:lstStyle/>
          <a:p>
            <a:pPr marL="514350" indent="-514350">
              <a:buFont typeface="Arial" panose="020B0604020202020204" pitchFamily="34" charset="0"/>
              <a:buChar char="•"/>
            </a:pPr>
            <a:r>
              <a:rPr lang="ru-RU" sz="3200" dirty="0">
                <a:latin typeface="GOST Type AU" panose="02000306020200020003" pitchFamily="2" charset="0"/>
              </a:rPr>
              <a:t>Собрать корпус;</a:t>
            </a:r>
          </a:p>
          <a:p>
            <a:pPr marL="514350" indent="-514350">
              <a:buFont typeface="Arial" panose="020B0604020202020204" pitchFamily="34" charset="0"/>
              <a:buChar char="•"/>
            </a:pPr>
            <a:r>
              <a:rPr lang="ru-RU" sz="3200" dirty="0">
                <a:latin typeface="GOST Type AU" panose="02000306020200020003" pitchFamily="2" charset="0"/>
              </a:rPr>
              <a:t>Написать ПО;</a:t>
            </a:r>
          </a:p>
          <a:p>
            <a:pPr marL="514350" indent="-514350">
              <a:buFont typeface="Arial" panose="020B0604020202020204" pitchFamily="34" charset="0"/>
              <a:buChar char="•"/>
            </a:pPr>
            <a:r>
              <a:rPr lang="ru-RU" sz="3200" dirty="0">
                <a:latin typeface="GOST Type AU" panose="02000306020200020003" pitchFamily="2" charset="0"/>
              </a:rPr>
              <a:t>Разместить камеры;</a:t>
            </a:r>
          </a:p>
          <a:p>
            <a:pPr marL="514350" indent="-514350">
              <a:buFont typeface="Arial" panose="020B0604020202020204" pitchFamily="34" charset="0"/>
              <a:buChar char="•"/>
            </a:pPr>
            <a:r>
              <a:rPr lang="ru-RU" sz="3200" dirty="0">
                <a:latin typeface="GOST Type AU" panose="02000306020200020003" pitchFamily="2" charset="0"/>
              </a:rPr>
              <a:t>Создать плату;</a:t>
            </a:r>
          </a:p>
          <a:p>
            <a:pPr marL="514350" indent="-514350">
              <a:buFont typeface="Arial" panose="020B0604020202020204" pitchFamily="34" charset="0"/>
              <a:buChar char="•"/>
            </a:pPr>
            <a:endParaRPr lang="ru-RU" sz="3200" dirty="0">
              <a:latin typeface="GOST Type AU" panose="02000306020200020003" pitchFamily="2" charset="0"/>
            </a:endParaRPr>
          </a:p>
          <a:p>
            <a:pPr marL="514350" indent="-514350">
              <a:buFont typeface="Arial" panose="020B0604020202020204" pitchFamily="34" charset="0"/>
              <a:buChar char="•"/>
            </a:pPr>
            <a:endParaRPr lang="ru-RU" sz="3200" dirty="0">
              <a:latin typeface="GOST Type AU" panose="02000306020200020003" pitchFamily="2" charset="0"/>
            </a:endParaRPr>
          </a:p>
        </p:txBody>
      </p:sp>
      <p:sp>
        <p:nvSpPr>
          <p:cNvPr id="5" name="TextBox 4">
            <a:extLst>
              <a:ext uri="{FF2B5EF4-FFF2-40B4-BE49-F238E27FC236}">
                <a16:creationId xmlns:a16="http://schemas.microsoft.com/office/drawing/2014/main" id="{60CD3EF4-639D-E2B7-0A91-84500B23B1F0}"/>
              </a:ext>
            </a:extLst>
          </p:cNvPr>
          <p:cNvSpPr txBox="1"/>
          <p:nvPr/>
        </p:nvSpPr>
        <p:spPr>
          <a:xfrm>
            <a:off x="-51557" y="1343033"/>
            <a:ext cx="5100450" cy="5607754"/>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ru-RU" sz="2800" dirty="0">
                <a:latin typeface="GOST Type AU" panose="02000306020200020003" pitchFamily="2" charset="0"/>
              </a:rPr>
              <a:t> </a:t>
            </a:r>
            <a:r>
              <a:rPr lang="ru-RU" sz="3200" dirty="0">
                <a:latin typeface="GOST Type AU" panose="02000306020200020003" pitchFamily="2" charset="0"/>
              </a:rPr>
              <a:t>Постоянно улучшаемая </a:t>
            </a:r>
            <a:r>
              <a:rPr lang="ru-RU" sz="3200" b="1" u="sng" dirty="0">
                <a:latin typeface="GOST Type AU" panose="02000306020200020003" pitchFamily="2" charset="0"/>
              </a:rPr>
              <a:t>виртуальная модель робота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Металлический </a:t>
            </a:r>
            <a:r>
              <a:rPr lang="ru-RU" sz="3200" b="1" u="sng" dirty="0">
                <a:latin typeface="GOST Type AU" panose="02000306020200020003" pitchFamily="2" charset="0"/>
              </a:rPr>
              <a:t>контур</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Собранная двигающаяся  часть </a:t>
            </a:r>
            <a:r>
              <a:rPr lang="ru-RU" sz="3200" b="1" u="sng" dirty="0">
                <a:latin typeface="GOST Type AU" panose="02000306020200020003" pitchFamily="2" charset="0"/>
              </a:rPr>
              <a:t>манипулятора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a:t>
            </a:r>
            <a:r>
              <a:rPr lang="ru-RU" sz="3200" b="1" u="sng" dirty="0">
                <a:latin typeface="GOST Type AU" panose="02000306020200020003" pitchFamily="2" charset="0"/>
              </a:rPr>
              <a:t>Программа</a:t>
            </a:r>
            <a:r>
              <a:rPr lang="ru-RU" sz="3200" dirty="0">
                <a:latin typeface="GOST Type AU" panose="02000306020200020003" pitchFamily="2" charset="0"/>
              </a:rPr>
              <a:t> для управления манипулятором с джойстика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Нескончаемое желание  </a:t>
            </a:r>
            <a:r>
              <a:rPr lang="ru-RU" sz="3200" b="1" u="sng" dirty="0">
                <a:latin typeface="GOST Type AU" panose="02000306020200020003" pitchFamily="2" charset="0"/>
              </a:rPr>
              <a:t>создать и отладить </a:t>
            </a:r>
            <a:r>
              <a:rPr lang="ru-RU" sz="3200" dirty="0">
                <a:latin typeface="GOST Type AU" panose="02000306020200020003" pitchFamily="2" charset="0"/>
              </a:rPr>
              <a:t>данную конструкцию </a:t>
            </a:r>
          </a:p>
        </p:txBody>
      </p:sp>
    </p:spTree>
    <p:extLst>
      <p:ext uri="{BB962C8B-B14F-4D97-AF65-F5344CB8AC3E}">
        <p14:creationId xmlns:p14="http://schemas.microsoft.com/office/powerpoint/2010/main" val="167256479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774</Words>
  <Application>Microsoft Office PowerPoint</Application>
  <PresentationFormat>Широкоэкранный</PresentationFormat>
  <Paragraphs>86</Paragraphs>
  <Slides>9</Slides>
  <Notes>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9</vt:i4>
      </vt:variant>
    </vt:vector>
  </HeadingPairs>
  <TitlesOfParts>
    <vt:vector size="15" baseType="lpstr">
      <vt:lpstr>Arial</vt:lpstr>
      <vt:lpstr>Calibri</vt:lpstr>
      <vt:lpstr>Calibri Light</vt:lpstr>
      <vt:lpstr>GOST Type AU</vt:lpstr>
      <vt:lpstr>Wingdings</vt:lpstr>
      <vt:lpstr>Тема Office</vt:lpstr>
      <vt:lpstr>Шагающая платформа для исследования загроможденной среды</vt:lpstr>
      <vt:lpstr>    RHex</vt:lpstr>
      <vt:lpstr>    Концепция</vt:lpstr>
      <vt:lpstr>Woodpecker-inspired arm </vt:lpstr>
      <vt:lpstr>Манипулятор</vt:lpstr>
      <vt:lpstr> Еще раз про манипулятор</vt:lpstr>
      <vt:lpstr>    Конструкция</vt:lpstr>
      <vt:lpstr>    Еще раз про конструкцию</vt:lpstr>
      <vt:lpstr>    Что на данном этапе есть?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Победитель</dc:title>
  <dc:creator>Ivan</dc:creator>
  <cp:lastModifiedBy>Ivan</cp:lastModifiedBy>
  <cp:revision>12</cp:revision>
  <dcterms:created xsi:type="dcterms:W3CDTF">2024-04-23T13:12:37Z</dcterms:created>
  <dcterms:modified xsi:type="dcterms:W3CDTF">2024-04-25T08:40:33Z</dcterms:modified>
</cp:coreProperties>
</file>